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sldIdLst>
    <p:sldId id="404" r:id="rId2"/>
    <p:sldId id="442" r:id="rId3"/>
    <p:sldId id="427" r:id="rId4"/>
    <p:sldId id="429" r:id="rId5"/>
    <p:sldId id="441" r:id="rId6"/>
    <p:sldId id="414" r:id="rId7"/>
    <p:sldId id="424" r:id="rId8"/>
    <p:sldId id="420" r:id="rId9"/>
    <p:sldId id="421" r:id="rId10"/>
    <p:sldId id="418" r:id="rId11"/>
    <p:sldId id="419" r:id="rId12"/>
    <p:sldId id="433" r:id="rId13"/>
    <p:sldId id="430" r:id="rId14"/>
    <p:sldId id="431" r:id="rId15"/>
    <p:sldId id="432" r:id="rId16"/>
    <p:sldId id="438" r:id="rId17"/>
    <p:sldId id="434" r:id="rId18"/>
    <p:sldId id="435" r:id="rId19"/>
    <p:sldId id="436" r:id="rId20"/>
    <p:sldId id="437" r:id="rId21"/>
    <p:sldId id="440" r:id="rId22"/>
    <p:sldId id="439" r:id="rId23"/>
    <p:sldId id="409" r:id="rId24"/>
    <p:sldId id="410" r:id="rId25"/>
    <p:sldId id="411" r:id="rId26"/>
    <p:sldId id="412" r:id="rId27"/>
  </p:sldIdLst>
  <p:sldSz cx="9144000" cy="6858000" type="screen4x3"/>
  <p:notesSz cx="6797675" cy="9926638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7BF5B"/>
    <a:srgbClr val="E7FF71"/>
    <a:srgbClr val="FFEBAB"/>
    <a:srgbClr val="FFCC99"/>
    <a:srgbClr val="FFCC66"/>
    <a:srgbClr val="FF9966"/>
    <a:srgbClr val="EBFEFF"/>
    <a:srgbClr val="CEEBFE"/>
    <a:srgbClr val="CE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108" d="100"/>
          <a:sy n="108" d="100"/>
        </p:scale>
        <p:origin x="169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E31212-14AD-4600-B716-E82D51910B4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6E2F9D9-498D-451D-AD15-71279CD0CF63}" type="pres">
      <dgm:prSet presAssocID="{3CE31212-14AD-4600-B716-E82D51910B40}" presName="CompostProcess" presStyleCnt="0">
        <dgm:presLayoutVars>
          <dgm:dir/>
          <dgm:resizeHandles val="exact"/>
        </dgm:presLayoutVars>
      </dgm:prSet>
      <dgm:spPr/>
    </dgm:pt>
    <dgm:pt modelId="{89AEF34C-298B-464A-B037-694AB46C976E}" type="pres">
      <dgm:prSet presAssocID="{3CE31212-14AD-4600-B716-E82D51910B40}" presName="arrow" presStyleLbl="bgShp" presStyleIdx="0" presStyleCnt="1" custScaleX="117647" custLinFactNeighborY="-1211"/>
      <dgm:spPr/>
    </dgm:pt>
    <dgm:pt modelId="{DF4C91C1-A206-4368-8781-37D6F5FA922B}" type="pres">
      <dgm:prSet presAssocID="{3CE31212-14AD-4600-B716-E82D51910B40}" presName="linearProcess" presStyleCnt="0"/>
      <dgm:spPr/>
    </dgm:pt>
  </dgm:ptLst>
  <dgm:cxnLst>
    <dgm:cxn modelId="{E46323F5-C45F-4318-AB81-04B0F6635C62}" type="presOf" srcId="{3CE31212-14AD-4600-B716-E82D51910B40}" destId="{56E2F9D9-498D-451D-AD15-71279CD0CF63}" srcOrd="0" destOrd="0" presId="urn:microsoft.com/office/officeart/2005/8/layout/hProcess9"/>
    <dgm:cxn modelId="{FBC70832-DB01-4095-9D2B-7C2E9971BC14}" type="presParOf" srcId="{56E2F9D9-498D-451D-AD15-71279CD0CF63}" destId="{89AEF34C-298B-464A-B037-694AB46C976E}" srcOrd="0" destOrd="0" presId="urn:microsoft.com/office/officeart/2005/8/layout/hProcess9"/>
    <dgm:cxn modelId="{8EE24B2D-084B-4503-B951-637DB24EB9C7}" type="presParOf" srcId="{56E2F9D9-498D-451D-AD15-71279CD0CF63}" destId="{DF4C91C1-A206-4368-8781-37D6F5FA922B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E31212-14AD-4600-B716-E82D51910B4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6E2F9D9-498D-451D-AD15-71279CD0CF63}" type="pres">
      <dgm:prSet presAssocID="{3CE31212-14AD-4600-B716-E82D51910B40}" presName="CompostProcess" presStyleCnt="0">
        <dgm:presLayoutVars>
          <dgm:dir/>
          <dgm:resizeHandles val="exact"/>
        </dgm:presLayoutVars>
      </dgm:prSet>
      <dgm:spPr/>
    </dgm:pt>
    <dgm:pt modelId="{89AEF34C-298B-464A-B037-694AB46C976E}" type="pres">
      <dgm:prSet presAssocID="{3CE31212-14AD-4600-B716-E82D51910B40}" presName="arrow" presStyleLbl="bgShp" presStyleIdx="0" presStyleCnt="1" custScaleX="117647" custLinFactNeighborY="-1211"/>
      <dgm:spPr/>
    </dgm:pt>
    <dgm:pt modelId="{DF4C91C1-A206-4368-8781-37D6F5FA922B}" type="pres">
      <dgm:prSet presAssocID="{3CE31212-14AD-4600-B716-E82D51910B40}" presName="linearProcess" presStyleCnt="0"/>
      <dgm:spPr/>
    </dgm:pt>
  </dgm:ptLst>
  <dgm:cxnLst>
    <dgm:cxn modelId="{636F7E6D-678B-470F-B98D-3DB7C7F0F513}" type="presOf" srcId="{3CE31212-14AD-4600-B716-E82D51910B40}" destId="{56E2F9D9-498D-451D-AD15-71279CD0CF63}" srcOrd="0" destOrd="0" presId="urn:microsoft.com/office/officeart/2005/8/layout/hProcess9"/>
    <dgm:cxn modelId="{B446B16E-279F-45AD-957E-D3926AA8FEA0}" type="presParOf" srcId="{56E2F9D9-498D-451D-AD15-71279CD0CF63}" destId="{89AEF34C-298B-464A-B037-694AB46C976E}" srcOrd="0" destOrd="0" presId="urn:microsoft.com/office/officeart/2005/8/layout/hProcess9"/>
    <dgm:cxn modelId="{BA05D296-C6CE-48C5-8F45-F3D20099BE14}" type="presParOf" srcId="{56E2F9D9-498D-451D-AD15-71279CD0CF63}" destId="{DF4C91C1-A206-4368-8781-37D6F5FA922B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E31212-14AD-4600-B716-E82D51910B4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6E2F9D9-498D-451D-AD15-71279CD0CF63}" type="pres">
      <dgm:prSet presAssocID="{3CE31212-14AD-4600-B716-E82D51910B40}" presName="CompostProcess" presStyleCnt="0">
        <dgm:presLayoutVars>
          <dgm:dir/>
          <dgm:resizeHandles val="exact"/>
        </dgm:presLayoutVars>
      </dgm:prSet>
      <dgm:spPr/>
    </dgm:pt>
    <dgm:pt modelId="{89AEF34C-298B-464A-B037-694AB46C976E}" type="pres">
      <dgm:prSet presAssocID="{3CE31212-14AD-4600-B716-E82D51910B40}" presName="arrow" presStyleLbl="bgShp" presStyleIdx="0" presStyleCnt="1" custScaleX="117647" custLinFactNeighborY="-1211"/>
      <dgm:spPr/>
    </dgm:pt>
    <dgm:pt modelId="{DF4C91C1-A206-4368-8781-37D6F5FA922B}" type="pres">
      <dgm:prSet presAssocID="{3CE31212-14AD-4600-B716-E82D51910B40}" presName="linearProcess" presStyleCnt="0"/>
      <dgm:spPr/>
    </dgm:pt>
  </dgm:ptLst>
  <dgm:cxnLst>
    <dgm:cxn modelId="{B132BB71-BDB1-459F-A757-FB13CC1EFEB4}" type="presOf" srcId="{3CE31212-14AD-4600-B716-E82D51910B40}" destId="{56E2F9D9-498D-451D-AD15-71279CD0CF63}" srcOrd="0" destOrd="0" presId="urn:microsoft.com/office/officeart/2005/8/layout/hProcess9"/>
    <dgm:cxn modelId="{A8855CE1-FF61-4D28-AD66-7862516DA706}" type="presParOf" srcId="{56E2F9D9-498D-451D-AD15-71279CD0CF63}" destId="{89AEF34C-298B-464A-B037-694AB46C976E}" srcOrd="0" destOrd="0" presId="urn:microsoft.com/office/officeart/2005/8/layout/hProcess9"/>
    <dgm:cxn modelId="{E0671284-81B2-4733-BEBC-A9AE63BAAE18}" type="presParOf" srcId="{56E2F9D9-498D-451D-AD15-71279CD0CF63}" destId="{DF4C91C1-A206-4368-8781-37D6F5FA922B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E31212-14AD-4600-B716-E82D51910B4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6E2F9D9-498D-451D-AD15-71279CD0CF63}" type="pres">
      <dgm:prSet presAssocID="{3CE31212-14AD-4600-B716-E82D51910B40}" presName="CompostProcess" presStyleCnt="0">
        <dgm:presLayoutVars>
          <dgm:dir/>
          <dgm:resizeHandles val="exact"/>
        </dgm:presLayoutVars>
      </dgm:prSet>
      <dgm:spPr/>
    </dgm:pt>
    <dgm:pt modelId="{89AEF34C-298B-464A-B037-694AB46C976E}" type="pres">
      <dgm:prSet presAssocID="{3CE31212-14AD-4600-B716-E82D51910B40}" presName="arrow" presStyleLbl="bgShp" presStyleIdx="0" presStyleCnt="1" custScaleX="117647" custLinFactNeighborY="-1211"/>
      <dgm:spPr/>
    </dgm:pt>
    <dgm:pt modelId="{DF4C91C1-A206-4368-8781-37D6F5FA922B}" type="pres">
      <dgm:prSet presAssocID="{3CE31212-14AD-4600-B716-E82D51910B40}" presName="linearProcess" presStyleCnt="0"/>
      <dgm:spPr/>
    </dgm:pt>
  </dgm:ptLst>
  <dgm:cxnLst>
    <dgm:cxn modelId="{BD642EE7-D1E4-491C-A1D8-F30E2C498A1A}" type="presOf" srcId="{3CE31212-14AD-4600-B716-E82D51910B40}" destId="{56E2F9D9-498D-451D-AD15-71279CD0CF63}" srcOrd="0" destOrd="0" presId="urn:microsoft.com/office/officeart/2005/8/layout/hProcess9"/>
    <dgm:cxn modelId="{4D2DF6C9-CF3E-4F36-A1F0-D304397FC3E5}" type="presParOf" srcId="{56E2F9D9-498D-451D-AD15-71279CD0CF63}" destId="{89AEF34C-298B-464A-B037-694AB46C976E}" srcOrd="0" destOrd="0" presId="urn:microsoft.com/office/officeart/2005/8/layout/hProcess9"/>
    <dgm:cxn modelId="{A0B4B9E0-AD8D-4090-AC5A-C941BCD81A25}" type="presParOf" srcId="{56E2F9D9-498D-451D-AD15-71279CD0CF63}" destId="{DF4C91C1-A206-4368-8781-37D6F5FA922B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E31212-14AD-4600-B716-E82D51910B4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6E2F9D9-498D-451D-AD15-71279CD0CF63}" type="pres">
      <dgm:prSet presAssocID="{3CE31212-14AD-4600-B716-E82D51910B40}" presName="CompostProcess" presStyleCnt="0">
        <dgm:presLayoutVars>
          <dgm:dir/>
          <dgm:resizeHandles val="exact"/>
        </dgm:presLayoutVars>
      </dgm:prSet>
      <dgm:spPr/>
    </dgm:pt>
    <dgm:pt modelId="{89AEF34C-298B-464A-B037-694AB46C976E}" type="pres">
      <dgm:prSet presAssocID="{3CE31212-14AD-4600-B716-E82D51910B40}" presName="arrow" presStyleLbl="bgShp" presStyleIdx="0" presStyleCnt="1" custScaleX="117647" custLinFactNeighborY="-1211"/>
      <dgm:spPr/>
    </dgm:pt>
    <dgm:pt modelId="{DF4C91C1-A206-4368-8781-37D6F5FA922B}" type="pres">
      <dgm:prSet presAssocID="{3CE31212-14AD-4600-B716-E82D51910B40}" presName="linearProcess" presStyleCnt="0"/>
      <dgm:spPr/>
    </dgm:pt>
  </dgm:ptLst>
  <dgm:cxnLst>
    <dgm:cxn modelId="{E46323F5-C45F-4318-AB81-04B0F6635C62}" type="presOf" srcId="{3CE31212-14AD-4600-B716-E82D51910B40}" destId="{56E2F9D9-498D-451D-AD15-71279CD0CF63}" srcOrd="0" destOrd="0" presId="urn:microsoft.com/office/officeart/2005/8/layout/hProcess9"/>
    <dgm:cxn modelId="{FBC70832-DB01-4095-9D2B-7C2E9971BC14}" type="presParOf" srcId="{56E2F9D9-498D-451D-AD15-71279CD0CF63}" destId="{89AEF34C-298B-464A-B037-694AB46C976E}" srcOrd="0" destOrd="0" presId="urn:microsoft.com/office/officeart/2005/8/layout/hProcess9"/>
    <dgm:cxn modelId="{8EE24B2D-084B-4503-B951-637DB24EB9C7}" type="presParOf" srcId="{56E2F9D9-498D-451D-AD15-71279CD0CF63}" destId="{DF4C91C1-A206-4368-8781-37D6F5FA922B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F34C-298B-464A-B037-694AB46C976E}">
      <dsp:nvSpPr>
        <dsp:cNvPr id="0" name=""/>
        <dsp:cNvSpPr/>
      </dsp:nvSpPr>
      <dsp:spPr>
        <a:xfrm>
          <a:off x="2" y="0"/>
          <a:ext cx="8386874" cy="65916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F34C-298B-464A-B037-694AB46C976E}">
      <dsp:nvSpPr>
        <dsp:cNvPr id="0" name=""/>
        <dsp:cNvSpPr/>
      </dsp:nvSpPr>
      <dsp:spPr>
        <a:xfrm>
          <a:off x="2" y="0"/>
          <a:ext cx="8386874" cy="65916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F34C-298B-464A-B037-694AB46C976E}">
      <dsp:nvSpPr>
        <dsp:cNvPr id="0" name=""/>
        <dsp:cNvSpPr/>
      </dsp:nvSpPr>
      <dsp:spPr>
        <a:xfrm>
          <a:off x="2" y="0"/>
          <a:ext cx="8386874" cy="65916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F34C-298B-464A-B037-694AB46C976E}">
      <dsp:nvSpPr>
        <dsp:cNvPr id="0" name=""/>
        <dsp:cNvSpPr/>
      </dsp:nvSpPr>
      <dsp:spPr>
        <a:xfrm>
          <a:off x="2" y="0"/>
          <a:ext cx="8386874" cy="65916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F34C-298B-464A-B037-694AB46C976E}">
      <dsp:nvSpPr>
        <dsp:cNvPr id="0" name=""/>
        <dsp:cNvSpPr/>
      </dsp:nvSpPr>
      <dsp:spPr>
        <a:xfrm>
          <a:off x="2" y="0"/>
          <a:ext cx="8386874" cy="65916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6A11A-B6B5-4908-9BCC-AE595AA238E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047E8-F87E-453C-BE01-05B140E46A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47E8-F87E-453C-BE01-05B140E46A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5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47E8-F87E-453C-BE01-05B140E46A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7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47E8-F87E-453C-BE01-05B140E46A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5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11241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74224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031554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4" y="1825627"/>
            <a:ext cx="7886700" cy="4351338"/>
          </a:xfrm>
          <a:prstGeom prst="rect">
            <a:avLst/>
          </a:prstGeom>
        </p:spPr>
        <p:txBody>
          <a:bodyPr lIns="101151" tIns="50575" rIns="101151" bIns="50575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56355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4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4C2AB6C8-8D90-4BFD-B169-CECB02CD350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63000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4" y="1825627"/>
            <a:ext cx="7886700" cy="4351338"/>
          </a:xfrm>
          <a:prstGeom prst="rect">
            <a:avLst/>
          </a:prstGeom>
        </p:spPr>
        <p:txBody>
          <a:bodyPr lIns="101151" tIns="50575" rIns="101151" bIns="50575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56355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4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4C2AB6C8-8D90-4BFD-B169-CECB02CD350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1974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36194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6317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34768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77057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58443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03882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84808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06521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F93D4-863A-4970-8D4B-9F1D3074C3F8}" type="datetimeFigureOut">
              <a:rPr lang="it-CH" smtClean="0"/>
              <a:t>21.02.2022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50188-FF07-493A-B974-0E8F385859C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28020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9.png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hyperlink" Target="http://www.proinvesto.it/" TargetMode="External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06601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Partner         Servizi            ProInvesto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Chi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Ricercati    Professionali       Deal Club      Interattivo        siamo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5004048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0" y="895733"/>
            <a:ext cx="8749084" cy="3829412"/>
          </a:xfrm>
          <a:prstGeom prst="rect">
            <a:avLst/>
          </a:prstGeom>
        </p:spPr>
      </p:pic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236456" y="4731104"/>
            <a:ext cx="8778599" cy="2126896"/>
            <a:chOff x="236456" y="4731104"/>
            <a:chExt cx="8778599" cy="2126896"/>
          </a:xfrm>
        </p:grpSpPr>
        <p:sp>
          <p:nvSpPr>
            <p:cNvPr id="41" name="Rettangolo 40"/>
            <p:cNvSpPr/>
            <p:nvPr/>
          </p:nvSpPr>
          <p:spPr>
            <a:xfrm>
              <a:off x="4677083" y="4811159"/>
              <a:ext cx="2113249" cy="792088"/>
            </a:xfrm>
            <a:prstGeom prst="rect">
              <a:avLst/>
            </a:prstGeom>
            <a:solidFill>
              <a:srgbClr val="003399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 sz="800" b="1" dirty="0">
                <a:solidFill>
                  <a:schemeClr val="bg1"/>
                </a:solidFill>
                <a:cs typeface="Utsaah" panose="020B0604020202020204" pitchFamily="34" charset="0"/>
              </a:endParaRPr>
            </a:p>
            <a:p>
              <a:pPr algn="ctr"/>
              <a:r>
                <a:rPr lang="it-CH" sz="1200" b="1" dirty="0">
                  <a:solidFill>
                    <a:schemeClr val="bg1"/>
                  </a:solidFill>
                  <a:cs typeface="Utsaah" panose="020B0604020202020204" pitchFamily="34" charset="0"/>
                </a:rPr>
                <a:t>Vendi la tua Azienda</a:t>
              </a:r>
            </a:p>
            <a:p>
              <a:pPr algn="ctr"/>
              <a:r>
                <a:rPr lang="it-CH" sz="800" dirty="0">
                  <a:solidFill>
                    <a:schemeClr val="bg1"/>
                  </a:solidFill>
                  <a:cs typeface="Utsaah" panose="020B0604020202020204" pitchFamily="34" charset="0"/>
                </a:rPr>
                <a:t>Segnalaci la PMI che intendi vendere o in vendita. Verificheremo con discrezione se disponiamo di Acquirenti interessati</a:t>
              </a:r>
            </a:p>
            <a:p>
              <a:pPr algn="ctr"/>
              <a:endParaRPr lang="it-CH" sz="900" b="1" dirty="0">
                <a:solidFill>
                  <a:schemeClr val="bg1"/>
                </a:solidFill>
                <a:latin typeface="Swis721 Lt BT" panose="020B04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2380236" y="4811159"/>
              <a:ext cx="2171446" cy="792088"/>
            </a:xfrm>
            <a:prstGeom prst="rect">
              <a:avLst/>
            </a:prstGeom>
            <a:solidFill>
              <a:srgbClr val="003399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 sz="1200" b="1" dirty="0">
                <a:solidFill>
                  <a:schemeClr val="bg1"/>
                </a:solidFill>
                <a:cs typeface="Utsaah" panose="020B0604020202020204" pitchFamily="34" charset="0"/>
              </a:endParaRPr>
            </a:p>
            <a:p>
              <a:pPr algn="ctr"/>
              <a:r>
                <a:rPr lang="it-CH" sz="1200" b="1" dirty="0">
                  <a:solidFill>
                    <a:schemeClr val="bg1"/>
                  </a:solidFill>
                  <a:cs typeface="Utsaah" panose="020B0604020202020204" pitchFamily="34" charset="0"/>
                </a:rPr>
                <a:t>Acquista una Azienda</a:t>
              </a:r>
            </a:p>
            <a:p>
              <a:pPr algn="ctr"/>
              <a:r>
                <a:rPr lang="it-CH" sz="800" dirty="0">
                  <a:solidFill>
                    <a:schemeClr val="bg1"/>
                  </a:solidFill>
                  <a:cs typeface="Utsaah" panose="020B0604020202020204" pitchFamily="34" charset="0"/>
                </a:rPr>
                <a:t>Segnalaci il profilo della PMI che intendi acquistare. Verificheremo con discrezione se disponiamo di Aziende Target in linea</a:t>
              </a:r>
            </a:p>
            <a:p>
              <a:pPr algn="ctr"/>
              <a:endParaRPr lang="it-CH" sz="1400" b="1" dirty="0">
                <a:solidFill>
                  <a:schemeClr val="bg1"/>
                </a:solidFill>
                <a:latin typeface="Swis721 Lt BT" panose="020B04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2391565" y="5639368"/>
              <a:ext cx="2180312" cy="547680"/>
            </a:xfrm>
            <a:prstGeom prst="rect">
              <a:avLst/>
            </a:prstGeom>
            <a:solidFill>
              <a:srgbClr val="003399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1200" b="1" dirty="0">
                  <a:solidFill>
                    <a:schemeClr val="bg1"/>
                  </a:solidFill>
                  <a:cs typeface="Utsaah" panose="020B0604020202020204" pitchFamily="34" charset="0"/>
                </a:rPr>
                <a:t>Acquista una Proprietà</a:t>
              </a:r>
            </a:p>
          </p:txBody>
        </p:sp>
        <p:sp>
          <p:nvSpPr>
            <p:cNvPr id="60" name="Rettangolo 59"/>
            <p:cNvSpPr/>
            <p:nvPr/>
          </p:nvSpPr>
          <p:spPr>
            <a:xfrm>
              <a:off x="4677083" y="5639368"/>
              <a:ext cx="2113248" cy="548051"/>
            </a:xfrm>
            <a:prstGeom prst="rect">
              <a:avLst/>
            </a:prstGeom>
            <a:solidFill>
              <a:srgbClr val="003399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1200" b="1" dirty="0">
                  <a:solidFill>
                    <a:schemeClr val="bg1"/>
                  </a:solidFill>
                  <a:cs typeface="Utsaah" panose="020B0604020202020204" pitchFamily="34" charset="0"/>
                </a:rPr>
                <a:t>Vendi la tua Proprietà</a:t>
              </a:r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2403851" y="6236023"/>
              <a:ext cx="2180312" cy="547680"/>
            </a:xfrm>
            <a:prstGeom prst="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1200" b="1" dirty="0">
                  <a:solidFill>
                    <a:srgbClr val="003399"/>
                  </a:solidFill>
                  <a:cs typeface="Utsaah" panose="020B0604020202020204" pitchFamily="34" charset="0"/>
                </a:rPr>
                <a:t>Come funziona l’acquisto</a:t>
              </a:r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4677083" y="6236023"/>
              <a:ext cx="2113248" cy="547680"/>
            </a:xfrm>
            <a:prstGeom prst="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1200" b="1" dirty="0">
                  <a:solidFill>
                    <a:srgbClr val="003399"/>
                  </a:solidFill>
                  <a:cs typeface="Utsaah" panose="020B0604020202020204" pitchFamily="34" charset="0"/>
                </a:rPr>
                <a:t>Come funziona la vendita</a:t>
              </a: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56" y="4731104"/>
              <a:ext cx="2074475" cy="2126896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7"/>
            <a:stretch/>
          </p:blipFill>
          <p:spPr>
            <a:xfrm>
              <a:off x="6832823" y="4811159"/>
              <a:ext cx="2182232" cy="1972544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05BAE2-6CAA-4169-AB87-316F789AE05D}"/>
              </a:ext>
            </a:extLst>
          </p:cNvPr>
          <p:cNvSpPr txBox="1"/>
          <p:nvPr/>
        </p:nvSpPr>
        <p:spPr>
          <a:xfrm>
            <a:off x="4782340" y="107562"/>
            <a:ext cx="22637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b="1" dirty="0">
                <a:solidFill>
                  <a:schemeClr val="bg1">
                    <a:lumMod val="50000"/>
                  </a:schemeClr>
                </a:solidFill>
                <a:latin typeface="Segoe Script" panose="030B0504020000000003" pitchFamily="66" charset="0"/>
              </a:rPr>
              <a:t>Il portale M&amp;A di HELVIA fiduciaria</a:t>
            </a:r>
          </a:p>
        </p:txBody>
      </p:sp>
      <p:sp>
        <p:nvSpPr>
          <p:cNvPr id="11" name="Estrazione 10">
            <a:extLst>
              <a:ext uri="{FF2B5EF4-FFF2-40B4-BE49-F238E27FC236}">
                <a16:creationId xmlns:a16="http://schemas.microsoft.com/office/drawing/2014/main" id="{E4199B91-9895-4F3A-A2EE-4B8B25BBB17B}"/>
              </a:ext>
            </a:extLst>
          </p:cNvPr>
          <p:cNvSpPr/>
          <p:nvPr/>
        </p:nvSpPr>
        <p:spPr>
          <a:xfrm>
            <a:off x="3275856" y="421383"/>
            <a:ext cx="216023" cy="223703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BBC75082-E610-4E31-913A-6913ED4AACCF}"/>
              </a:ext>
            </a:extLst>
          </p:cNvPr>
          <p:cNvSpPr/>
          <p:nvPr/>
        </p:nvSpPr>
        <p:spPr>
          <a:xfrm>
            <a:off x="4149459" y="-25681"/>
            <a:ext cx="648074" cy="398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7CF554-FFC7-4EDC-BDEF-581290A3C2E4}"/>
              </a:ext>
            </a:extLst>
          </p:cNvPr>
          <p:cNvSpPr txBox="1"/>
          <p:nvPr/>
        </p:nvSpPr>
        <p:spPr>
          <a:xfrm>
            <a:off x="2802951" y="8994"/>
            <a:ext cx="11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/>
              <a:t>Da inserire</a:t>
            </a:r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597458FC-E017-4AFB-AEE8-383A006E4EFF}"/>
              </a:ext>
            </a:extLst>
          </p:cNvPr>
          <p:cNvSpPr/>
          <p:nvPr/>
        </p:nvSpPr>
        <p:spPr>
          <a:xfrm rot="5400000">
            <a:off x="1114781" y="3229956"/>
            <a:ext cx="648074" cy="3980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FF62417-0869-4B19-8EA7-B99B442A6AFA}"/>
              </a:ext>
            </a:extLst>
          </p:cNvPr>
          <p:cNvSpPr txBox="1"/>
          <p:nvPr/>
        </p:nvSpPr>
        <p:spPr>
          <a:xfrm>
            <a:off x="227208" y="2110979"/>
            <a:ext cx="2740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>
                <a:solidFill>
                  <a:srgbClr val="FFFF00"/>
                </a:solidFill>
              </a:rPr>
              <a:t>Evidenziare maggiormente </a:t>
            </a:r>
          </a:p>
          <a:p>
            <a:r>
              <a:rPr lang="it-CH" dirty="0">
                <a:solidFill>
                  <a:srgbClr val="FFFF00"/>
                </a:solidFill>
              </a:rPr>
              <a:t>le differenze </a:t>
            </a:r>
          </a:p>
          <a:p>
            <a:r>
              <a:rPr lang="it-CH" dirty="0">
                <a:solidFill>
                  <a:srgbClr val="FFFF00"/>
                </a:solidFill>
              </a:rPr>
              <a:t>tra i bottoni che non </a:t>
            </a:r>
          </a:p>
          <a:p>
            <a:r>
              <a:rPr lang="it-CH" dirty="0">
                <a:solidFill>
                  <a:srgbClr val="FFFF00"/>
                </a:solidFill>
              </a:rPr>
              <a:t>si vendono</a:t>
            </a:r>
          </a:p>
        </p:txBody>
      </p:sp>
    </p:spTree>
    <p:extLst>
      <p:ext uri="{BB962C8B-B14F-4D97-AF65-F5344CB8AC3E}">
        <p14:creationId xmlns:p14="http://schemas.microsoft.com/office/powerpoint/2010/main" val="2496827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59139" y="6204441"/>
            <a:ext cx="2057400" cy="347060"/>
          </a:xfrm>
        </p:spPr>
        <p:txBody>
          <a:bodyPr/>
          <a:lstStyle/>
          <a:p>
            <a:pPr algn="l"/>
            <a:fld id="{4C2AB6C8-8D90-4BFD-B169-CECB02CD3501}" type="slidenum">
              <a:rPr lang="it-CH" smtClean="0"/>
              <a:pPr algn="l"/>
              <a:t>10</a:t>
            </a:fld>
            <a:endParaRPr lang="it-CH" dirty="0"/>
          </a:p>
        </p:txBody>
      </p:sp>
      <p:grpSp>
        <p:nvGrpSpPr>
          <p:cNvPr id="5" name="Gruppo 4"/>
          <p:cNvGrpSpPr/>
          <p:nvPr/>
        </p:nvGrpSpPr>
        <p:grpSpPr>
          <a:xfrm>
            <a:off x="514324" y="2244568"/>
            <a:ext cx="3964532" cy="4133403"/>
            <a:chOff x="1" y="300604"/>
            <a:chExt cx="4287192" cy="4727961"/>
          </a:xfrm>
        </p:grpSpPr>
        <p:sp>
          <p:nvSpPr>
            <p:cNvPr id="6" name="Rettangolo arrotondato 5"/>
            <p:cNvSpPr/>
            <p:nvPr/>
          </p:nvSpPr>
          <p:spPr>
            <a:xfrm>
              <a:off x="1" y="300604"/>
              <a:ext cx="4287190" cy="462188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tangolo 6"/>
            <p:cNvSpPr/>
            <p:nvPr/>
          </p:nvSpPr>
          <p:spPr>
            <a:xfrm>
              <a:off x="137667" y="406857"/>
              <a:ext cx="4149526" cy="46217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28" tIns="35128" rIns="35128" bIns="35128" numCol="1" spcCol="1270" anchor="ctr" anchorCtr="0">
              <a:noAutofit/>
            </a:bodyPr>
            <a:lstStyle/>
            <a:p>
              <a:pPr marL="151693" indent="-151693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1090" b="1" dirty="0">
                  <a:solidFill>
                    <a:srgbClr val="002A7E"/>
                  </a:solidFill>
                </a:rPr>
                <a:t>     Fase 4: PRESENTAZIONE dei POTENZIALI ACQUIRENTI e    AVVIO delle TRATTATIVE</a:t>
              </a:r>
              <a:endParaRPr lang="it-CH" sz="1090" dirty="0">
                <a:solidFill>
                  <a:srgbClr val="002A7E"/>
                </a:solidFill>
                <a:ea typeface="Calibri" panose="020F0502020204030204" pitchFamily="34" charset="0"/>
              </a:endParaRPr>
            </a:p>
            <a:p>
              <a:pPr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4.1. Organizzazione incontri conoscitivi tra Committente e potenziali Acquirenti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4.2. Verifica degli obiettivi, criteri d’investimento e modalità attuative da parte del potenziale Acquirente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4.3. Verifica della reputazione, della solidità finanziaria e del possibile contributo alla crescita dell’azienda da parte dei potenziali Acquirenti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4.4. Assistenza negoziale alle trattative preliminari con i potenziali Acquirenti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4.5. Presentazione della valutazione finanziaria e giustificazione del  prezzo di vendita richiesto al potenziale acquirente, alla luce del "valore oggettivo" d’azienda e delle potenziali sinergie realizzabili dai potenziali Acquirenti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4.6. Assistenza negoziale sulla visione di sviluppo del business da parte dei potenziali Acquirenti, sulla struttura contrattuale della transazione, sulle modalità attuative e la tempistica del possibile accordo di cessione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4.7. Raccolta dei riscontri e delle offerte indicative inoltrate da parte del potenziali Acquirenti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4.8. Redazione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draft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degli accordi non vincolanti di LOI/MOU/TS (lettera d’intenti, memorandum d’intesa, foglio dei termini) e di eventuali revisioni degli accordi iniziali o redazione di accordi di moratoria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4.9. Assistenza negoziale sui singoli punti degli accordi non vincolanti di LOI/MOU/TS in discussione con il potenziale Acquirente, incluso il possibile prezzo o sistema di </a:t>
              </a:r>
              <a:r>
                <a:rPr lang="it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pricing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, i possibili termini contrattuali, i vincoli di segretezza (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strictly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classified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information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), le </a:t>
              </a:r>
              <a:r>
                <a:rPr lang="it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ev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. richieste di BCL, applicabilità di </a:t>
              </a:r>
              <a:r>
                <a:rPr lang="it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ev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. penali in caso di abusi della controparte,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4.10. Redazione finale degli accordi non vincolanti di LOI/MOU/TS e raccolta delle firme da parte del Committente e del potenziale Acquirente</a:t>
              </a:r>
            </a:p>
            <a:p>
              <a:r>
                <a:rPr lang="it-CH" sz="922" b="1" dirty="0"/>
                <a:t> </a:t>
              </a:r>
              <a:endParaRPr lang="it-CH" sz="922" dirty="0"/>
            </a:p>
          </p:txBody>
        </p:sp>
      </p:grp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/>
          <a:srcRect l="15828" r="10143"/>
          <a:stretch/>
        </p:blipFill>
        <p:spPr>
          <a:xfrm>
            <a:off x="4530749" y="2390388"/>
            <a:ext cx="4215395" cy="379200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421099" y="1125484"/>
            <a:ext cx="7392909" cy="55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VALORE AGGIUNTO di HELVIA</a:t>
            </a:r>
            <a:endParaRPr lang="it-CH" sz="1509" spc="111" dirty="0">
              <a:solidFill>
                <a:srgbClr val="FF0000"/>
              </a:solidFill>
              <a:latin typeface="Britannic Bold" panose="020B0903060703020204" pitchFamily="34" charset="0"/>
            </a:endParaRPr>
          </a:p>
          <a:p>
            <a:pPr algn="r"/>
            <a:r>
              <a:rPr lang="it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FASE 4:</a:t>
            </a:r>
            <a:r>
              <a:rPr lang="it-CH" sz="1509" spc="111" dirty="0">
                <a:solidFill>
                  <a:srgbClr val="002A7E"/>
                </a:solidFill>
                <a:latin typeface="Britannic Bold" panose="020B0903060703020204" pitchFamily="34" charset="0"/>
              </a:rPr>
              <a:t> Presentare i Potenziali Acquirenti ed Avviare le Trattative </a:t>
            </a:r>
            <a:endParaRPr lang="it-CH" sz="1509" dirty="0">
              <a:solidFill>
                <a:srgbClr val="002A7E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13" name="Diagramma 12"/>
          <p:cNvGraphicFramePr/>
          <p:nvPr>
            <p:extLst/>
          </p:nvPr>
        </p:nvGraphicFramePr>
        <p:xfrm>
          <a:off x="427129" y="1680582"/>
          <a:ext cx="8386879" cy="6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uppo 13"/>
          <p:cNvGrpSpPr/>
          <p:nvPr/>
        </p:nvGrpSpPr>
        <p:grpSpPr>
          <a:xfrm>
            <a:off x="7165426" y="1839555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15" name="Rettangolo arrotondato 14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tangolo 15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6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SOTTOSCRIZIONE e PERFEZ. dell’ACCORDO di CESSIONE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867836" y="1838248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18" name="Rettangolo arrotondato 17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ttangolo 20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2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VALUTAZIONE d’AZIENDA e ALLESTIMENTO PITCH BOOK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3221129" y="1838567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23" name="Rettangolo arrotondato 22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ttangolo 23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3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RICERCA, SELEZ. e CONTATTO dei POTENZIALI ACQUIRENTI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547075" y="1830264"/>
            <a:ext cx="1234075" cy="349530"/>
            <a:chOff x="2837" y="1041407"/>
            <a:chExt cx="1472320" cy="2407589"/>
          </a:xfrm>
        </p:grpSpPr>
        <p:sp>
          <p:nvSpPr>
            <p:cNvPr id="26" name="Rettangolo arrotondato 25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ttangolo 26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4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PRES. POTENZ. ACQUIRENTI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5864314" y="1838248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29" name="Rettangolo arrotondato 28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ttangolo 29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5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ASSISTENZA in DUE DILIGENCE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533362" y="1838248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2" name="Rettangolo arrotondato 31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ttangolo 32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1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DIAGNOSI E PREPARAZIONE dell’AZIENDA per la VENDITA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sp>
        <p:nvSpPr>
          <p:cNvPr id="34" name="CasellaDiTesto 19"/>
          <p:cNvSpPr txBox="1">
            <a:spLocks noChangeArrowheads="1"/>
          </p:cNvSpPr>
          <p:nvPr/>
        </p:nvSpPr>
        <p:spPr bwMode="auto">
          <a:xfrm>
            <a:off x="147833" y="88673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62565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216095" y="653797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2987824" y="414127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Deal Club      Toolbox</a:t>
            </a: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7116" y="113297"/>
            <a:ext cx="1950006" cy="2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86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673510" y="6211522"/>
            <a:ext cx="2057400" cy="347060"/>
          </a:xfrm>
        </p:spPr>
        <p:txBody>
          <a:bodyPr/>
          <a:lstStyle/>
          <a:p>
            <a:fld id="{4C2AB6C8-8D90-4BFD-B169-CECB02CD3501}" type="slidenum">
              <a:rPr lang="it-CH" smtClean="0"/>
              <a:t>11</a:t>
            </a:fld>
            <a:endParaRPr lang="it-CH" dirty="0"/>
          </a:p>
        </p:txBody>
      </p:sp>
      <p:grpSp>
        <p:nvGrpSpPr>
          <p:cNvPr id="8" name="Gruppo 7"/>
          <p:cNvGrpSpPr/>
          <p:nvPr/>
        </p:nvGrpSpPr>
        <p:grpSpPr>
          <a:xfrm>
            <a:off x="4423268" y="2249900"/>
            <a:ext cx="4374772" cy="4031737"/>
            <a:chOff x="3011915" y="-6011"/>
            <a:chExt cx="4066136" cy="5066674"/>
          </a:xfrm>
        </p:grpSpPr>
        <p:sp>
          <p:nvSpPr>
            <p:cNvPr id="9" name="Rettangolo arrotondato 8"/>
            <p:cNvSpPr/>
            <p:nvPr/>
          </p:nvSpPr>
          <p:spPr>
            <a:xfrm>
              <a:off x="3011915" y="-6011"/>
              <a:ext cx="4066136" cy="506667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tangolo 9"/>
            <p:cNvSpPr/>
            <p:nvPr/>
          </p:nvSpPr>
          <p:spPr>
            <a:xfrm>
              <a:off x="3211991" y="167232"/>
              <a:ext cx="3862415" cy="4634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28" tIns="35128" rIns="35128" bIns="35128" numCol="1" spcCol="1270" anchor="ctr" anchorCtr="0">
              <a:noAutofit/>
            </a:bodyPr>
            <a:lstStyle/>
            <a:p>
              <a:pPr marL="375241" indent="-375241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1065" b="1" dirty="0">
                  <a:solidFill>
                    <a:srgbClr val="002A7E"/>
                  </a:solidFill>
                </a:rPr>
                <a:t>        Fase 5: ASSISTENZA in DUE DILIGENCE e  FINALIZZAZIONE             delle TRATTATIVE </a:t>
              </a:r>
            </a:p>
            <a:p>
              <a:pPr marL="375241" indent="-375241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5.1. Coordinare la strutturazione della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data room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informativa d’azienda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5.2. Assistenza in fase di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due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diligence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inerentemente alla raccolta di domande, alla fornitura di informazioni, risoluzione di tematiche critiche con riguardo ai potenziali Acquirenti e i suoi consulenti di fiducia </a:t>
              </a:r>
              <a:endParaRPr lang="it-CH" sz="922" i="1" dirty="0">
                <a:solidFill>
                  <a:srgbClr val="002A7E"/>
                </a:solidFill>
                <a:ea typeface="Calibri" panose="020F0502020204030204" pitchFamily="34" charset="0"/>
              </a:endParaRPr>
            </a:p>
            <a:p>
              <a:pPr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5.3. Discussione dell’esito finale della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due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diligence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con i potenziali Acquirenti</a:t>
              </a:r>
            </a:p>
            <a:p>
              <a:pPr algn="just"/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5.4. 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Esecuzione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di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incarichi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professionali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(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à la carte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)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richiesti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dal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Committente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, </a:t>
              </a:r>
            </a:p>
            <a:p>
              <a:pPr marL="223548" algn="just"/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quali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: 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business plan,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forecast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finanziari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,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analisi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sinergie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, outsourcing di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attività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amministrative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,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organizzative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e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gestionali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,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ottimizzazioni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fiscali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, 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ecc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. </a:t>
              </a:r>
            </a:p>
            <a:p>
              <a:pPr algn="just"/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5.5. 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Sistemazione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di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ev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.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questioni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legali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,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fiscali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o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amministrative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in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sospeso</a:t>
              </a:r>
              <a:endParaRPr lang="fr-CH" sz="922" dirty="0">
                <a:solidFill>
                  <a:srgbClr val="002A7E"/>
                </a:solidFill>
                <a:ea typeface="Calibri" panose="020F0502020204030204" pitchFamily="34" charset="0"/>
              </a:endParaRPr>
            </a:p>
            <a:p>
              <a:pPr marL="223548" indent="-223548"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5.6. Guida e assistenza negoziale in fase di finalizzazione dell’accordo, valutazione opzioni, scambi di concessioni, gestione di stalli, diritti d’opzione, prelazioni, diritti di trascinamento,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earn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-out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, rappresentazioni e garanzie, indennità, ecc.</a:t>
              </a:r>
              <a:endParaRPr lang="it-CH" sz="922" i="1" dirty="0">
                <a:solidFill>
                  <a:srgbClr val="002A7E"/>
                </a:solidFill>
                <a:ea typeface="Calibri" panose="020F0502020204030204" pitchFamily="34" charset="0"/>
              </a:endParaRPr>
            </a:p>
            <a:p>
              <a:pPr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5.7. Presentazione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mock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-up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dell’impianto contrattuale allo studio legale incaricato</a:t>
              </a:r>
            </a:p>
            <a:p>
              <a:pPr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5.8. Assistenza nella revisione del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draft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dell’impianto contrattuale redatto dal legale</a:t>
              </a:r>
            </a:p>
            <a:p>
              <a:pPr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5.9. Assistenza negoziale inerente i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markup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proposti dal potenziale acquirente</a:t>
              </a:r>
            </a:p>
            <a:p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5.10. Assistenza nelle revisioni dell’accordo di cessione ed </a:t>
              </a:r>
              <a:r>
                <a:rPr lang="it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ev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. contratti accessori  </a:t>
              </a:r>
            </a:p>
            <a:p>
              <a:pPr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335" b="1" dirty="0">
                <a:solidFill>
                  <a:srgbClr val="002A7E"/>
                </a:solidFill>
              </a:endParaRPr>
            </a:p>
            <a:p>
              <a:pPr marL="375241" indent="-375241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1090" b="1" dirty="0">
                  <a:solidFill>
                    <a:srgbClr val="002A7E"/>
                  </a:solidFill>
                </a:rPr>
                <a:t> Fase 6: SOTTOSCRIZIONE e PERFEZIONAMENTO dell’ACCORDO di CESSIONE</a:t>
              </a:r>
            </a:p>
            <a:p>
              <a:pPr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6.1. Organizzazione incontro di sottoscrizione dell’accordo di cessione (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Signing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)</a:t>
              </a:r>
            </a:p>
            <a:p>
              <a:pPr marL="223548" indent="-223548"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6.2. Organizzazione e monitoraggio delle attività del Committente nel periodo intermedio tra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Signing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e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Closing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(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deadlock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period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) </a:t>
              </a:r>
            </a:p>
            <a:p>
              <a:pPr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6.3. Coordinamento attività del bilancio finale di eventuale conguaglio del prezzo</a:t>
              </a:r>
            </a:p>
            <a:p>
              <a:pPr algn="just"/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6.4. 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Revisione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contratti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accessori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di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perfezionamento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(</a:t>
              </a:r>
              <a:r>
                <a:rPr lang="fr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escrow</a:t>
              </a:r>
              <a:r>
                <a:rPr lang="fr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agreement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, </a:t>
              </a:r>
              <a:r>
                <a:rPr lang="fr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ecc</a:t>
              </a: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.)</a:t>
              </a:r>
              <a:endParaRPr lang="it-CH" sz="922" dirty="0">
                <a:solidFill>
                  <a:srgbClr val="002A7E"/>
                </a:solidFill>
                <a:ea typeface="Calibri" panose="020F0502020204030204" pitchFamily="34" charset="0"/>
              </a:endParaRPr>
            </a:p>
            <a:p>
              <a:pPr algn="just"/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6.5   Organizzazione incontro di perfezionamento dell’accordo di cessione (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Closing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1993" r="2010"/>
          <a:stretch/>
        </p:blipFill>
        <p:spPr>
          <a:xfrm>
            <a:off x="423136" y="2303674"/>
            <a:ext cx="3904328" cy="394393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59267" y="1121311"/>
            <a:ext cx="8422806" cy="55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VALORE AGGIUNTO di HELVIA</a:t>
            </a:r>
            <a:endParaRPr lang="it-CH" sz="1509" spc="111" dirty="0">
              <a:solidFill>
                <a:srgbClr val="FF0000"/>
              </a:solidFill>
              <a:latin typeface="Britannic Bold" panose="020B0903060703020204" pitchFamily="34" charset="0"/>
            </a:endParaRPr>
          </a:p>
          <a:p>
            <a:r>
              <a:rPr lang="it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FASE 5 e 6:</a:t>
            </a:r>
            <a:r>
              <a:rPr lang="it-CH" sz="1509" spc="111" dirty="0">
                <a:solidFill>
                  <a:srgbClr val="002A7E"/>
                </a:solidFill>
                <a:latin typeface="Britannic Bold" panose="020B0903060703020204" pitchFamily="34" charset="0"/>
              </a:rPr>
              <a:t> Assistere nelle Trattative, sino al Perfezionamento dell’Accordo</a:t>
            </a:r>
            <a:endParaRPr lang="it-CH" sz="1509" dirty="0">
              <a:solidFill>
                <a:srgbClr val="002A7E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19" name="Diagramma 18"/>
          <p:cNvGraphicFramePr/>
          <p:nvPr>
            <p:extLst/>
          </p:nvPr>
        </p:nvGraphicFramePr>
        <p:xfrm>
          <a:off x="395194" y="1608729"/>
          <a:ext cx="8386879" cy="6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0" name="Gruppo 19"/>
          <p:cNvGrpSpPr/>
          <p:nvPr/>
        </p:nvGrpSpPr>
        <p:grpSpPr>
          <a:xfrm>
            <a:off x="7133491" y="1767702"/>
            <a:ext cx="1234075" cy="349530"/>
            <a:chOff x="2837" y="1041407"/>
            <a:chExt cx="1472320" cy="2407589"/>
          </a:xfrm>
        </p:grpSpPr>
        <p:sp>
          <p:nvSpPr>
            <p:cNvPr id="21" name="Rettangolo arrotondato 20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ttangolo 21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6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SOTTOSCRIZIONE e PERFEZ. dell’ACCORDO di CESSIONE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835901" y="1766395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24" name="Rettangolo arrotondato 23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ttangolo 24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2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VALUTAZIONE d’AZIENDA e ALLESTIMENTO PITCH BOOK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3189194" y="1766714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27" name="Rettangolo arrotondato 26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ttangolo 27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3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RICERCA, SELEZ. e CONTATTO dei POTENZIALI ACQUIRENTI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4515140" y="1758411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0" name="Rettangolo arrotondato 29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ttangolo 30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4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PRES. POTENZ. ACQUIRENTI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5832379" y="1766395"/>
            <a:ext cx="1234075" cy="349530"/>
            <a:chOff x="2837" y="1041407"/>
            <a:chExt cx="1472320" cy="2407589"/>
          </a:xfrm>
        </p:grpSpPr>
        <p:sp>
          <p:nvSpPr>
            <p:cNvPr id="33" name="Rettangolo arrotondato 32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ttangolo 33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5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ASSISTENZA in DUE DILIGENCE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501428" y="1766395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6" name="Rettangolo arrotondato 35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ttangolo 36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1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DIAGNOSI E PREPARAZIONE dell’AZIENDA per la VENDITA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sp>
        <p:nvSpPr>
          <p:cNvPr id="38" name="CasellaDiTesto 19"/>
          <p:cNvSpPr txBox="1">
            <a:spLocks noChangeArrowheads="1"/>
          </p:cNvSpPr>
          <p:nvPr/>
        </p:nvSpPr>
        <p:spPr bwMode="auto">
          <a:xfrm>
            <a:off x="340231" y="94172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414049" y="67215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419606" y="572999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asellaDiTesto 40"/>
          <p:cNvSpPr txBox="1"/>
          <p:nvPr/>
        </p:nvSpPr>
        <p:spPr>
          <a:xfrm>
            <a:off x="2817624" y="539296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Deal Club      Toolbox</a:t>
            </a:r>
          </a:p>
        </p:txBody>
      </p:sp>
    </p:spTree>
    <p:extLst>
      <p:ext uri="{BB962C8B-B14F-4D97-AF65-F5344CB8AC3E}">
        <p14:creationId xmlns:p14="http://schemas.microsoft.com/office/powerpoint/2010/main" val="3269330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295625" y="2924944"/>
            <a:ext cx="6635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b="1" u="sng" dirty="0">
                <a:solidFill>
                  <a:srgbClr val="FF0000"/>
                </a:solidFill>
              </a:rPr>
              <a:t>AZIENDE RICERCATE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(STRUTTURA – VEDI SOTTO)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1 PAGINA LUNGA (SLIDE 12-14) PIU’ POP-UP E PAGINE COLLEGATE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88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b="1" dirty="0" err="1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Proprietà        Incarichi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in vendita   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ricercate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in Vendita     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t="6766" r="1400" b="8053"/>
          <a:stretch/>
        </p:blipFill>
        <p:spPr>
          <a:xfrm>
            <a:off x="213119" y="980728"/>
            <a:ext cx="8463338" cy="39604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-1294" t="40495" r="1294" b="16619"/>
          <a:stretch/>
        </p:blipFill>
        <p:spPr>
          <a:xfrm>
            <a:off x="107504" y="4882021"/>
            <a:ext cx="8568952" cy="19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50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2"/>
          <a:srcRect t="32022" b="19184"/>
          <a:stretch/>
        </p:blipFill>
        <p:spPr>
          <a:xfrm>
            <a:off x="123977" y="3429000"/>
            <a:ext cx="8840553" cy="268352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t="32022" b="19184"/>
          <a:stretch/>
        </p:blipFill>
        <p:spPr>
          <a:xfrm>
            <a:off x="123977" y="745478"/>
            <a:ext cx="8840553" cy="2683522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4433584" y="813679"/>
            <a:ext cx="1290544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Segnalaci l’Azienda Target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il profilo dell’Azienda Target che intendi acquistare. Verificheremo con discrezione se disponiamo di Aziende Target in linea.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203848" y="813679"/>
            <a:ext cx="1229736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750" b="1" dirty="0">
                <a:solidFill>
                  <a:srgbClr val="003399"/>
                </a:solidFill>
                <a:cs typeface="Utsaah" panose="020B0604020202020204" pitchFamily="34" charset="0"/>
              </a:rPr>
              <a:t>Una Decisione ponderata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acquistare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852105" y="426150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Acquista l’Azienda con </a:t>
            </a:r>
            <a:r>
              <a:rPr lang="it-CH" sz="1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ProInvesto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383033" y="3177350"/>
            <a:ext cx="86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2400" b="1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Video</a:t>
            </a:r>
            <a:endParaRPr lang="en-US" sz="2400" b="1" dirty="0">
              <a:solidFill>
                <a:srgbClr val="003399"/>
              </a:solidFill>
              <a:latin typeface="Arial Narrow" panose="020B0606020202030204" pitchFamily="34" charset="0"/>
              <a:ea typeface="Adobe Fan Heiti Std B" pitchFamily="34" charset="-128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52105" y="1412776"/>
            <a:ext cx="2597887" cy="244827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tangolo 39"/>
          <p:cNvSpPr/>
          <p:nvPr/>
        </p:nvSpPr>
        <p:spPr>
          <a:xfrm>
            <a:off x="4449993" y="1406106"/>
            <a:ext cx="2642288" cy="245494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/>
          <p:cNvSpPr/>
          <p:nvPr/>
        </p:nvSpPr>
        <p:spPr>
          <a:xfrm flipH="1">
            <a:off x="1903363" y="1488899"/>
            <a:ext cx="2400580" cy="148572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1000" b="1" u="sng" kern="12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Il valore aggiunto di </a:t>
            </a:r>
            <a:r>
              <a:rPr lang="it-CH" sz="1000" b="1" u="sng" kern="1200" dirty="0" err="1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ProINVESTO</a:t>
            </a:r>
            <a:endParaRPr lang="it-CH" sz="1000" b="1" u="sng" kern="12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10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800" b="1" kern="1200" dirty="0">
                <a:solidFill>
                  <a:srgbClr val="003399"/>
                </a:solidFill>
                <a:effectLst/>
                <a:ea typeface="Calibri" panose="020F0502020204030204" pitchFamily="34" charset="0"/>
              </a:rPr>
              <a:t>Risorse</a:t>
            </a: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800" b="1" dirty="0">
                <a:solidFill>
                  <a:srgbClr val="003399"/>
                </a:solidFill>
                <a:ea typeface="Calibri" panose="020F0502020204030204" pitchFamily="34" charset="0"/>
              </a:rPr>
              <a:t>Competenze</a:t>
            </a: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1" name="Rettangolo 40"/>
          <p:cNvSpPr/>
          <p:nvPr/>
        </p:nvSpPr>
        <p:spPr>
          <a:xfrm flipH="1">
            <a:off x="4449992" y="1461749"/>
            <a:ext cx="2400580" cy="148572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1000" b="1" u="sng" kern="12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I vantaggi per il Potenziale Acquirente</a:t>
            </a: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13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800" b="1" dirty="0">
                <a:solidFill>
                  <a:srgbClr val="003399"/>
                </a:solidFill>
                <a:ea typeface="Calibri" panose="020F0502020204030204" pitchFamily="34" charset="0"/>
              </a:rPr>
              <a:t>Vantaggi materiali</a:t>
            </a: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800" b="1" dirty="0">
                <a:solidFill>
                  <a:srgbClr val="003399"/>
                </a:solidFill>
                <a:ea typeface="Calibri" panose="020F0502020204030204" pitchFamily="34" charset="0"/>
              </a:rPr>
              <a:t>Vantaggi immateriali</a:t>
            </a: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96" y="823682"/>
            <a:ext cx="1396793" cy="5924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06883"/>
            <a:ext cx="1368152" cy="60589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371" y="3861048"/>
            <a:ext cx="5256584" cy="275230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151048" y="4216763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b="1" dirty="0">
                <a:solidFill>
                  <a:srgbClr val="003399"/>
                </a:solidFill>
              </a:rPr>
              <a:t>Video</a:t>
            </a:r>
            <a:endParaRPr lang="en-US" b="1" dirty="0">
              <a:solidFill>
                <a:srgbClr val="003399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2178523" y="6241061"/>
            <a:ext cx="2379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b="1" u="sng" dirty="0">
                <a:solidFill>
                  <a:srgbClr val="003399"/>
                </a:solidFill>
              </a:rPr>
              <a:t>Download brochure «Vendere l’Azienda»</a:t>
            </a:r>
            <a:endParaRPr lang="en-US" sz="1000" b="1" u="sng" dirty="0">
              <a:solidFill>
                <a:srgbClr val="00339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862732" y="3861048"/>
            <a:ext cx="263726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CH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DI ACQUISTO D’AZIENDA</a:t>
            </a:r>
            <a:endParaRPr lang="en-US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72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32022" b="19184"/>
          <a:stretch/>
        </p:blipFill>
        <p:spPr>
          <a:xfrm>
            <a:off x="148051" y="314897"/>
            <a:ext cx="8916792" cy="2361607"/>
          </a:xfrm>
          <a:prstGeom prst="rect">
            <a:avLst/>
          </a:prstGeom>
        </p:spPr>
      </p:pic>
      <p:sp>
        <p:nvSpPr>
          <p:cNvPr id="54" name="Rettangolo 53"/>
          <p:cNvSpPr/>
          <p:nvPr/>
        </p:nvSpPr>
        <p:spPr>
          <a:xfrm>
            <a:off x="4572000" y="669663"/>
            <a:ext cx="1296144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Servizi alle Corporate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una 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ttangolo 54"/>
          <p:cNvSpPr/>
          <p:nvPr/>
        </p:nvSpPr>
        <p:spPr>
          <a:xfrm>
            <a:off x="3225586" y="669663"/>
            <a:ext cx="1346414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Incarichi d’Acquisto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5868144" y="669663"/>
            <a:ext cx="1320528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Servizi agli Investitori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una 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1907704" y="669663"/>
            <a:ext cx="1317882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Contatto Riservato Target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1886531" y="332656"/>
            <a:ext cx="524017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Ecco come possiamo aiutarti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 rotWithShape="1">
          <a:blip r:embed="rId3"/>
          <a:srcRect t="32022" b="19184"/>
          <a:stretch/>
        </p:blipFill>
        <p:spPr>
          <a:xfrm>
            <a:off x="157258" y="1268760"/>
            <a:ext cx="8916792" cy="2361607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>
            <a:off x="1907704" y="1311706"/>
            <a:ext cx="528096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Success stories di </a:t>
            </a:r>
            <a:r>
              <a:rPr lang="it-CH" sz="12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ProINVESTO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" name="Connettore diritto 3"/>
          <p:cNvCxnSpPr/>
          <p:nvPr/>
        </p:nvCxnSpPr>
        <p:spPr>
          <a:xfrm>
            <a:off x="4716016" y="836712"/>
            <a:ext cx="100811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06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sp>
        <p:nvSpPr>
          <p:cNvPr id="2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533363" y="6146379"/>
            <a:ext cx="280295" cy="347060"/>
          </a:xfrm>
        </p:spPr>
        <p:txBody>
          <a:bodyPr/>
          <a:lstStyle/>
          <a:p>
            <a:pPr algn="l"/>
            <a:fld id="{4C2AB6C8-8D90-4BFD-B169-CECB02CD3501}" type="slidenum">
              <a:rPr lang="it-CH" smtClean="0"/>
              <a:pPr algn="l"/>
              <a:t>16</a:t>
            </a:fld>
            <a:endParaRPr lang="it-CH"/>
          </a:p>
        </p:txBody>
      </p:sp>
      <p:grpSp>
        <p:nvGrpSpPr>
          <p:cNvPr id="23" name="Gruppo 22"/>
          <p:cNvGrpSpPr/>
          <p:nvPr/>
        </p:nvGrpSpPr>
        <p:grpSpPr>
          <a:xfrm>
            <a:off x="477477" y="2243664"/>
            <a:ext cx="4036386" cy="4194209"/>
            <a:chOff x="1" y="231053"/>
            <a:chExt cx="4202226" cy="4797513"/>
          </a:xfrm>
        </p:grpSpPr>
        <p:sp>
          <p:nvSpPr>
            <p:cNvPr id="24" name="Rettangolo arrotondato 23"/>
            <p:cNvSpPr/>
            <p:nvPr/>
          </p:nvSpPr>
          <p:spPr>
            <a:xfrm>
              <a:off x="1" y="300603"/>
              <a:ext cx="4202226" cy="454416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ttangolo 24"/>
            <p:cNvSpPr/>
            <p:nvPr/>
          </p:nvSpPr>
          <p:spPr>
            <a:xfrm>
              <a:off x="137667" y="231053"/>
              <a:ext cx="3996587" cy="4797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28" tIns="35128" rIns="35128" bIns="35128" numCol="1" spcCol="1270" anchor="ctr" anchorCtr="0">
              <a:noAutofit/>
            </a:bodyPr>
            <a:lstStyle/>
            <a:p>
              <a:pPr marL="375241" indent="-375241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1090" b="1" dirty="0">
                  <a:solidFill>
                    <a:srgbClr val="002A7E"/>
                  </a:solidFill>
                </a:rPr>
                <a:t>Fase 1: DIAGNOSI e PREPARAZIONE dell’AZIENDA per la VENDITA</a:t>
              </a:r>
              <a:r>
                <a:rPr lang="it-CH" sz="1090" dirty="0">
                  <a:solidFill>
                    <a:srgbClr val="002A7E"/>
                  </a:solidFill>
                </a:rPr>
                <a:t> </a:t>
              </a:r>
              <a:endParaRPr lang="it-CH" sz="1090" dirty="0">
                <a:solidFill>
                  <a:srgbClr val="002A7E"/>
                </a:solidFill>
                <a:ea typeface="Calibri" panose="020F0502020204030204" pitchFamily="34" charset="0"/>
              </a:endParaRPr>
            </a:p>
            <a:p>
              <a:pPr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1.1. Conferimento incarico esclusivo e kick-off meeting con il Committente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1.2. Raccolta info su settore, fondamentali e modello di business, strategia competitiva, fattori critici di successo, offerta di prodotti, clienti e canali, organizzazione di vendita, portafoglio ordini, potenziale di crescita,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1.3. Raccolta info su tecnologia, know-how, opere dell’ingegno, processi sistema operativo e cicli lavoro, mezzi di produzione, qualità, certificazioni, catena logistica, immobili strumentali, piano investimenti,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1.4. Raccolta info su struttura organizzativa, bilancio di competenze, processi e meccanismi operativi, management e attori chiave, costo del lavoro,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1.5. Raccolta info su bilanci, consolidati, reporting, allegati, note, struttura finanziaria, leasing, principi contabili, scorte, ammortamenti, stipendi direzionali, costi non inerenti, normalizzazioni,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1.6. Raccolta informazioni di natura legale, fiscale, societaria, lavoro, sindacale, contenziosi, sicurezza, salute, ambiente,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1.7. Verifica di coerenza strategica e competitività, di auto-portanza organizzativa, di sostenibilità economico-finanziaria, di eventuali aree ad alta sensitività, dei limiti materiali e dei rischi accettabili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1.8. Identificazione obiettivi, criteri, modalità di vendita da parte del Committente venditore e sua disponibilità all’accompagnamento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1.9. Raccolta dei reporting storici, del piano industriale e dei fabbisogni finanziari d’azienda pianificati per i prossimi 4-5 anni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1.10. Consegna al Committente della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Management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Letter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di HELVIA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con presentazione della strategia di cessione e delle raccomandazioni operative per preparare al meglio l’azienda per la vendita</a:t>
              </a:r>
              <a:endParaRPr lang="it-CH" sz="922" dirty="0">
                <a:solidFill>
                  <a:srgbClr val="002A7E"/>
                </a:solidFill>
              </a:endParaRP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1389164" y="1135146"/>
            <a:ext cx="7424844" cy="55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VALORE AGGIUNTO di HELVIA</a:t>
            </a:r>
            <a:endParaRPr lang="it-CH" sz="1509" spc="111" dirty="0">
              <a:solidFill>
                <a:srgbClr val="FF0000"/>
              </a:solidFill>
              <a:latin typeface="Britannic Bold" panose="020B0903060703020204" pitchFamily="34" charset="0"/>
            </a:endParaRPr>
          </a:p>
          <a:p>
            <a:pPr algn="r"/>
            <a:r>
              <a:rPr lang="it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FASE 1:</a:t>
            </a:r>
            <a:r>
              <a:rPr lang="it-CH" sz="1509" spc="111" dirty="0">
                <a:solidFill>
                  <a:srgbClr val="002A7E"/>
                </a:solidFill>
                <a:latin typeface="Britannic Bold" panose="020B0903060703020204" pitchFamily="34" charset="0"/>
              </a:rPr>
              <a:t> Comprendere e Preparare l’Azienda per la Vendita</a:t>
            </a:r>
            <a:endParaRPr lang="it-CH" sz="1509" dirty="0">
              <a:solidFill>
                <a:srgbClr val="002A7E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4"/>
          <a:srcRect l="11750" r="12944"/>
          <a:stretch/>
        </p:blipFill>
        <p:spPr>
          <a:xfrm>
            <a:off x="4582017" y="2427571"/>
            <a:ext cx="4208040" cy="3725252"/>
          </a:xfrm>
          <a:prstGeom prst="rect">
            <a:avLst/>
          </a:prstGeom>
        </p:spPr>
      </p:pic>
      <p:graphicFrame>
        <p:nvGraphicFramePr>
          <p:cNvPr id="28" name="Diagramma 27"/>
          <p:cNvGraphicFramePr/>
          <p:nvPr>
            <p:extLst/>
          </p:nvPr>
        </p:nvGraphicFramePr>
        <p:xfrm>
          <a:off x="427129" y="1688566"/>
          <a:ext cx="8386879" cy="6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9" name="Gruppo 28"/>
          <p:cNvGrpSpPr/>
          <p:nvPr/>
        </p:nvGrpSpPr>
        <p:grpSpPr>
          <a:xfrm>
            <a:off x="7165426" y="1847539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0" name="Rettangolo arrotondato 29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ttangolo 30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6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SOTTOSCRIZIONE e PERFEZ. dell’ACCORDO di CESSIONE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1867836" y="1846232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3" name="Rettangolo arrotondato 32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ttangolo 33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2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VALUTAZIONE d’AZIENDA e ALLESTIMENTO PITCH BOOK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3221129" y="1846551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6" name="Rettangolo arrotondato 35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ttangolo 36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3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RICERCA, SELEZ. e CONTATTO dei POTENZIALI ACQUIRENTI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4547075" y="1838248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9" name="Rettangolo arrotondato 38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ttangolo 39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4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PRES. POTENZ. ACQUIRENTI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5864314" y="1846232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47" name="Rettangolo arrotondato 46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ttangolo 47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5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ASSISTENZA in DUE DILIGENCE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525774" y="1846232"/>
            <a:ext cx="1234075" cy="349530"/>
            <a:chOff x="2837" y="1041407"/>
            <a:chExt cx="1472320" cy="2407589"/>
          </a:xfrm>
        </p:grpSpPr>
        <p:sp>
          <p:nvSpPr>
            <p:cNvPr id="50" name="Rettangolo arrotondato 49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ttangolo 51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1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DIAGNOSI E PREPARAZIONE dell’AZIENDA per la VENDITA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249530" y="1011283"/>
            <a:ext cx="350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b="1" u="sng" dirty="0">
                <a:solidFill>
                  <a:srgbClr val="FF0000"/>
                </a:solidFill>
              </a:rPr>
              <a:t>COME PER LE AZIENDE IN VENDITA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99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389401" y="2924944"/>
            <a:ext cx="6448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b="1" u="sng" dirty="0">
                <a:solidFill>
                  <a:srgbClr val="FF0000"/>
                </a:solidFill>
              </a:rPr>
              <a:t>PROPRIETA’ IN VENDITA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(STRUTTURA – VEDI SOTTO)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1 PAGINA LUNGA (SLIDE 17-19) PIU’ POP-UP E PAGINE COLLEGATE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4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Proprietà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Incarichi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in vendita    ricercate  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in Vendita    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/>
          <a:srcRect t="8642" b="15737"/>
          <a:stretch/>
        </p:blipFill>
        <p:spPr>
          <a:xfrm>
            <a:off x="210130" y="932744"/>
            <a:ext cx="8682349" cy="355636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t="32022" b="19184"/>
          <a:stretch/>
        </p:blipFill>
        <p:spPr>
          <a:xfrm>
            <a:off x="192228" y="4489108"/>
            <a:ext cx="8700251" cy="23042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15816" y="2287905"/>
            <a:ext cx="1934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>
                <a:solidFill>
                  <a:srgbClr val="FF0000"/>
                </a:solidFill>
              </a:rPr>
              <a:t>Ultime Proprietà in Vendita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131840" y="4509991"/>
            <a:ext cx="1815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>
                <a:solidFill>
                  <a:srgbClr val="FF0000"/>
                </a:solidFill>
              </a:rPr>
              <a:t>Altre Proprietà in Vendita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2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2"/>
          <a:srcRect t="32022" b="19184"/>
          <a:stretch/>
        </p:blipFill>
        <p:spPr>
          <a:xfrm>
            <a:off x="123977" y="3429000"/>
            <a:ext cx="8840553" cy="268352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t="32022" b="19184"/>
          <a:stretch/>
        </p:blipFill>
        <p:spPr>
          <a:xfrm>
            <a:off x="123977" y="745478"/>
            <a:ext cx="8840553" cy="2683522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4433584" y="813679"/>
            <a:ext cx="1290544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Segnalaci la Proprietà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una Proprietà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203848" y="813679"/>
            <a:ext cx="1229736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750" b="1" dirty="0">
                <a:solidFill>
                  <a:srgbClr val="003399"/>
                </a:solidFill>
                <a:cs typeface="Utsaah" panose="020B0604020202020204" pitchFamily="34" charset="0"/>
              </a:rPr>
              <a:t>Una Decisione ponderata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852105" y="426150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Vendere la Proprietà con </a:t>
            </a:r>
            <a:r>
              <a:rPr lang="it-CH" sz="1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ProInvesto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383033" y="3177350"/>
            <a:ext cx="86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2400" b="1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Video</a:t>
            </a:r>
            <a:endParaRPr lang="en-US" sz="2400" b="1" dirty="0">
              <a:solidFill>
                <a:srgbClr val="003399"/>
              </a:solidFill>
              <a:latin typeface="Arial Narrow" panose="020B0606020202030204" pitchFamily="34" charset="0"/>
              <a:ea typeface="Adobe Fan Heiti Std B" pitchFamily="34" charset="-128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52105" y="1412776"/>
            <a:ext cx="2597887" cy="244827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tangolo 39"/>
          <p:cNvSpPr/>
          <p:nvPr/>
        </p:nvSpPr>
        <p:spPr>
          <a:xfrm>
            <a:off x="4449993" y="1406106"/>
            <a:ext cx="2642288" cy="245494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/>
          <p:cNvSpPr/>
          <p:nvPr/>
        </p:nvSpPr>
        <p:spPr>
          <a:xfrm flipH="1">
            <a:off x="1903363" y="1488899"/>
            <a:ext cx="2400580" cy="148572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1000" b="1" u="sng" kern="12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Il valore aggiunto di </a:t>
            </a:r>
            <a:r>
              <a:rPr lang="it-CH" sz="1000" b="1" u="sng" kern="1200" dirty="0" err="1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ProINVESTO</a:t>
            </a:r>
            <a:endParaRPr lang="it-CH" sz="1000" b="1" u="sng" kern="12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10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800" b="1" kern="1200" dirty="0">
                <a:solidFill>
                  <a:srgbClr val="003399"/>
                </a:solidFill>
                <a:effectLst/>
                <a:ea typeface="Calibri" panose="020F0502020204030204" pitchFamily="34" charset="0"/>
              </a:rPr>
              <a:t>Risorse</a:t>
            </a: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800" b="1" dirty="0">
                <a:solidFill>
                  <a:srgbClr val="003399"/>
                </a:solidFill>
                <a:ea typeface="Calibri" panose="020F0502020204030204" pitchFamily="34" charset="0"/>
              </a:rPr>
              <a:t>Competenze</a:t>
            </a: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1" name="Rettangolo 40"/>
          <p:cNvSpPr/>
          <p:nvPr/>
        </p:nvSpPr>
        <p:spPr>
          <a:xfrm flipH="1">
            <a:off x="4449992" y="1461749"/>
            <a:ext cx="2400580" cy="148572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1000" b="1" u="sng" kern="12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I vantaggi per il Potenziale Venditore</a:t>
            </a: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13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800" b="1" dirty="0">
                <a:solidFill>
                  <a:srgbClr val="003399"/>
                </a:solidFill>
                <a:ea typeface="Calibri" panose="020F0502020204030204" pitchFamily="34" charset="0"/>
              </a:rPr>
              <a:t>Vantaggi materiali</a:t>
            </a: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dirty="0">
              <a:solidFill>
                <a:srgbClr val="003399"/>
              </a:solidFill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CH" sz="800" b="1" dirty="0">
                <a:solidFill>
                  <a:srgbClr val="003399"/>
                </a:solidFill>
                <a:ea typeface="Calibri" panose="020F0502020204030204" pitchFamily="34" charset="0"/>
              </a:rPr>
              <a:t>Vantaggi immateriali</a:t>
            </a:r>
            <a:endParaRPr lang="it-CH" sz="800" b="1" kern="1200" dirty="0">
              <a:solidFill>
                <a:srgbClr val="003399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96" y="823682"/>
            <a:ext cx="1396793" cy="5924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06883"/>
            <a:ext cx="1368152" cy="60589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371" y="3861048"/>
            <a:ext cx="5256584" cy="275230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151048" y="4216763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b="1" dirty="0">
                <a:solidFill>
                  <a:srgbClr val="003399"/>
                </a:solidFill>
              </a:rPr>
              <a:t>Video</a:t>
            </a:r>
            <a:endParaRPr lang="en-US" b="1" dirty="0">
              <a:solidFill>
                <a:srgbClr val="003399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2178523" y="6241061"/>
            <a:ext cx="2379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b="1" u="sng" dirty="0">
                <a:solidFill>
                  <a:srgbClr val="003399"/>
                </a:solidFill>
              </a:rPr>
              <a:t>Download brochure «Vendere l’Azienda»</a:t>
            </a:r>
            <a:endParaRPr lang="en-US" sz="1000" b="1" u="sng" dirty="0">
              <a:solidFill>
                <a:srgbClr val="003399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979712" y="3861048"/>
            <a:ext cx="308770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CH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DI VENDITA DELLA PROPRIETA’</a:t>
            </a:r>
            <a:endParaRPr lang="en-US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63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t="32022" b="19184"/>
          <a:stretch/>
        </p:blipFill>
        <p:spPr>
          <a:xfrm>
            <a:off x="123977" y="745478"/>
            <a:ext cx="8840553" cy="268352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940DD28-FE29-4ABC-9EF0-F7213E395ABD}"/>
              </a:ext>
            </a:extLst>
          </p:cNvPr>
          <p:cNvSpPr/>
          <p:nvPr/>
        </p:nvSpPr>
        <p:spPr>
          <a:xfrm>
            <a:off x="1871523" y="715588"/>
            <a:ext cx="5286987" cy="2177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>
              <a:solidFill>
                <a:srgbClr val="003399"/>
              </a:solidFill>
            </a:endParaRPr>
          </a:p>
          <a:p>
            <a:pPr algn="ctr"/>
            <a:endParaRPr lang="it-CH" dirty="0">
              <a:solidFill>
                <a:srgbClr val="003399"/>
              </a:solidFill>
            </a:endParaRPr>
          </a:p>
          <a:p>
            <a:pPr algn="ctr"/>
            <a:r>
              <a:rPr lang="it-CH" dirty="0">
                <a:solidFill>
                  <a:srgbClr val="003399"/>
                </a:solidFill>
              </a:rPr>
              <a:t>Video (come prima)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2"/>
          <a:srcRect t="32022" b="19184"/>
          <a:stretch/>
        </p:blipFill>
        <p:spPr>
          <a:xfrm>
            <a:off x="123977" y="2617686"/>
            <a:ext cx="8896045" cy="2683522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5920624" y="836712"/>
            <a:ext cx="1180400" cy="691080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 </a:t>
            </a: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Richiesta di un Consulto Riservato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Propeità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317125" y="805141"/>
            <a:ext cx="1298316" cy="699688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750" b="1" dirty="0">
                <a:solidFill>
                  <a:srgbClr val="003399"/>
                </a:solidFill>
                <a:cs typeface="Utsaah" panose="020B0604020202020204" pitchFamily="34" charset="0"/>
              </a:rPr>
              <a:t>Risorse e Competenze di HELVIA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852105" y="456927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Il valore aggiunto di HELVIA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434" y="2490615"/>
            <a:ext cx="5373992" cy="2797600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2326287" y="4559401"/>
            <a:ext cx="2526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b="1" u="sng" dirty="0">
                <a:solidFill>
                  <a:srgbClr val="003399"/>
                </a:solidFill>
              </a:rPr>
              <a:t>Download brochure «Acquisire un’Azienda»</a:t>
            </a:r>
            <a:endParaRPr lang="en-US" sz="1000" b="1" u="sng" dirty="0">
              <a:solidFill>
                <a:srgbClr val="003399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6CDF583-4D83-4F94-A575-CD181EFE6FF2}"/>
              </a:ext>
            </a:extLst>
          </p:cNvPr>
          <p:cNvSpPr/>
          <p:nvPr/>
        </p:nvSpPr>
        <p:spPr>
          <a:xfrm>
            <a:off x="1852105" y="805141"/>
            <a:ext cx="1441536" cy="715669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750" b="1" dirty="0">
                <a:solidFill>
                  <a:srgbClr val="003399"/>
                </a:solidFill>
                <a:cs typeface="Utsaah" panose="020B0604020202020204" pitchFamily="34" charset="0"/>
              </a:rPr>
              <a:t>Vademecum sulla Cessione d’Azienda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ciò che  occorre sapere prima di mettersi in viaggio. Caveat e requisiti base per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per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una cessione di successo.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jfgbjfojfoho</a:t>
            </a:r>
            <a:endParaRPr lang="it-CH" sz="600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4467FA1-543B-4BE3-A241-F7195916A5F9}"/>
              </a:ext>
            </a:extLst>
          </p:cNvPr>
          <p:cNvCxnSpPr>
            <a:cxnSpLocks/>
          </p:cNvCxnSpPr>
          <p:nvPr/>
        </p:nvCxnSpPr>
        <p:spPr>
          <a:xfrm>
            <a:off x="2521080" y="332656"/>
            <a:ext cx="0" cy="481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1A6F287-1BE0-43D4-A006-E0CCA7A52F8E}"/>
              </a:ext>
            </a:extLst>
          </p:cNvPr>
          <p:cNvCxnSpPr>
            <a:cxnSpLocks/>
          </p:cNvCxnSpPr>
          <p:nvPr/>
        </p:nvCxnSpPr>
        <p:spPr>
          <a:xfrm>
            <a:off x="5148064" y="314914"/>
            <a:ext cx="0" cy="481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EEAC936-19E4-4C0B-A2EC-8012F6274268}"/>
              </a:ext>
            </a:extLst>
          </p:cNvPr>
          <p:cNvSpPr txBox="1"/>
          <p:nvPr/>
        </p:nvSpPr>
        <p:spPr>
          <a:xfrm>
            <a:off x="6314593" y="475188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 err="1">
                <a:solidFill>
                  <a:srgbClr val="003399"/>
                </a:solidFill>
              </a:rPr>
              <a:t>Pag</a:t>
            </a:r>
            <a:r>
              <a:rPr lang="it-CH" sz="800" dirty="0">
                <a:solidFill>
                  <a:srgbClr val="003399"/>
                </a:solidFill>
              </a:rPr>
              <a:t> 14-15</a:t>
            </a:r>
          </a:p>
          <a:p>
            <a:r>
              <a:rPr lang="it-CH" sz="800" dirty="0">
                <a:solidFill>
                  <a:srgbClr val="003399"/>
                </a:solidFill>
              </a:rPr>
              <a:t>brochure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27B60247-7E1D-41E6-B7ED-F211F42B4ED5}"/>
              </a:ext>
            </a:extLst>
          </p:cNvPr>
          <p:cNvCxnSpPr>
            <a:cxnSpLocks/>
          </p:cNvCxnSpPr>
          <p:nvPr/>
        </p:nvCxnSpPr>
        <p:spPr>
          <a:xfrm>
            <a:off x="3803180" y="346737"/>
            <a:ext cx="0" cy="481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3DB639-BCFE-43D2-B7B8-52BBB68C4103}"/>
              </a:ext>
            </a:extLst>
          </p:cNvPr>
          <p:cNvSpPr txBox="1"/>
          <p:nvPr/>
        </p:nvSpPr>
        <p:spPr>
          <a:xfrm>
            <a:off x="398844" y="222999"/>
            <a:ext cx="1448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>
                <a:solidFill>
                  <a:srgbClr val="003399"/>
                </a:solidFill>
              </a:rPr>
              <a:t>Estratti da brochure</a:t>
            </a:r>
          </a:p>
          <a:p>
            <a:r>
              <a:rPr lang="it-CH" sz="1200" b="1" dirty="0">
                <a:solidFill>
                  <a:srgbClr val="003399"/>
                </a:solidFill>
              </a:rPr>
              <a:t>Vendere l’Azienda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61F38D5-DB85-42B3-9BBC-A68F3F76CB1F}"/>
              </a:ext>
            </a:extLst>
          </p:cNvPr>
          <p:cNvSpPr txBox="1"/>
          <p:nvPr/>
        </p:nvSpPr>
        <p:spPr>
          <a:xfrm>
            <a:off x="1853087" y="1569785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Il processo di vendita d’azienda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5ADF3E74-ABCA-40E0-A59F-B54A5DB25588}"/>
              </a:ext>
            </a:extLst>
          </p:cNvPr>
          <p:cNvSpPr/>
          <p:nvPr/>
        </p:nvSpPr>
        <p:spPr>
          <a:xfrm>
            <a:off x="4527632" y="5743003"/>
            <a:ext cx="1290544" cy="759730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Incarichi di Cessione d’Azienda di HELVIA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B1A227D-A8C3-4B89-B111-29376062F1CC}"/>
              </a:ext>
            </a:extLst>
          </p:cNvPr>
          <p:cNvSpPr txBox="1"/>
          <p:nvPr/>
        </p:nvSpPr>
        <p:spPr>
          <a:xfrm>
            <a:off x="1987327" y="5373216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Ecco come possiamo aiutarti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EFA14560-EEBE-42FF-9062-8CF3EC1F5FF7}"/>
              </a:ext>
            </a:extLst>
          </p:cNvPr>
          <p:cNvSpPr/>
          <p:nvPr/>
        </p:nvSpPr>
        <p:spPr>
          <a:xfrm>
            <a:off x="5895784" y="5743003"/>
            <a:ext cx="1290544" cy="745831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Lettera d’Incarico             ad HELVIA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BE830869-E111-4B42-9F3C-9650937EB642}"/>
              </a:ext>
            </a:extLst>
          </p:cNvPr>
          <p:cNvSpPr/>
          <p:nvPr/>
        </p:nvSpPr>
        <p:spPr>
          <a:xfrm>
            <a:off x="3177267" y="5749372"/>
            <a:ext cx="1290544" cy="759730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Valutazioni d’Azienda       di HELVIA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B51D38F-9CDD-4D3B-A421-B914B924B117}"/>
              </a:ext>
            </a:extLst>
          </p:cNvPr>
          <p:cNvSpPr txBox="1"/>
          <p:nvPr/>
        </p:nvSpPr>
        <p:spPr>
          <a:xfrm>
            <a:off x="2003099" y="6557213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Success Stories di HELVIA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F2453C6F-5173-4FCD-B68B-55FB26534591}"/>
              </a:ext>
            </a:extLst>
          </p:cNvPr>
          <p:cNvSpPr/>
          <p:nvPr/>
        </p:nvSpPr>
        <p:spPr>
          <a:xfrm>
            <a:off x="4685276" y="805141"/>
            <a:ext cx="1179853" cy="731259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750" b="1" dirty="0">
                <a:solidFill>
                  <a:srgbClr val="003399"/>
                </a:solidFill>
                <a:cs typeface="Utsaah" panose="020B0604020202020204" pitchFamily="34" charset="0"/>
              </a:rPr>
              <a:t>Vantaggi della             Cessione d’Azienda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75391CB-4A0B-4988-A37D-AF382D3E2D5B}"/>
              </a:ext>
            </a:extLst>
          </p:cNvPr>
          <p:cNvSpPr txBox="1"/>
          <p:nvPr/>
        </p:nvSpPr>
        <p:spPr>
          <a:xfrm>
            <a:off x="4118319" y="6559460"/>
            <a:ext cx="9172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50" dirty="0">
                <a:solidFill>
                  <a:srgbClr val="003399"/>
                </a:solidFill>
              </a:rPr>
              <a:t>(come prima)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44DE23BD-E5FF-448D-9C76-3D02664BCDA4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6541056" y="4873784"/>
            <a:ext cx="14038" cy="869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A7116FB4-2DF1-447B-B033-56B5BC5A9FA5}"/>
              </a:ext>
            </a:extLst>
          </p:cNvPr>
          <p:cNvCxnSpPr>
            <a:cxnSpLocks/>
          </p:cNvCxnSpPr>
          <p:nvPr/>
        </p:nvCxnSpPr>
        <p:spPr>
          <a:xfrm flipH="1">
            <a:off x="5272007" y="4901716"/>
            <a:ext cx="14038" cy="869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F1150171-1348-4B56-A77B-90F235EDB501}"/>
              </a:ext>
            </a:extLst>
          </p:cNvPr>
          <p:cNvCxnSpPr>
            <a:cxnSpLocks/>
          </p:cNvCxnSpPr>
          <p:nvPr/>
        </p:nvCxnSpPr>
        <p:spPr>
          <a:xfrm flipH="1">
            <a:off x="3808501" y="4860102"/>
            <a:ext cx="14038" cy="843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058F35FB-244F-4863-A097-B5796AD24EAA}"/>
              </a:ext>
            </a:extLst>
          </p:cNvPr>
          <p:cNvSpPr txBox="1"/>
          <p:nvPr/>
        </p:nvSpPr>
        <p:spPr>
          <a:xfrm>
            <a:off x="3536715" y="4754542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Da creare</a:t>
            </a:r>
          </a:p>
          <a:p>
            <a:r>
              <a:rPr lang="it-CH" sz="800" dirty="0">
                <a:solidFill>
                  <a:srgbClr val="003399"/>
                </a:solidFill>
              </a:rPr>
              <a:t>Pagina dei Servizi Professionali</a:t>
            </a:r>
          </a:p>
          <a:p>
            <a:r>
              <a:rPr lang="it-CH" sz="800" dirty="0">
                <a:solidFill>
                  <a:srgbClr val="003399"/>
                </a:solidFill>
              </a:rPr>
              <a:t>Usare format già inviato</a:t>
            </a: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869D8C82-4FC5-4825-8BE5-8B0A259826DB}"/>
              </a:ext>
            </a:extLst>
          </p:cNvPr>
          <p:cNvCxnSpPr>
            <a:cxnSpLocks/>
          </p:cNvCxnSpPr>
          <p:nvPr/>
        </p:nvCxnSpPr>
        <p:spPr>
          <a:xfrm>
            <a:off x="1437662" y="5916246"/>
            <a:ext cx="512140" cy="8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079A05B-FDE3-4ECB-9E1A-0EFA9382CFEC}"/>
              </a:ext>
            </a:extLst>
          </p:cNvPr>
          <p:cNvSpPr txBox="1"/>
          <p:nvPr/>
        </p:nvSpPr>
        <p:spPr>
          <a:xfrm>
            <a:off x="4790937" y="97197"/>
            <a:ext cx="5854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Da creare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E5586D0F-9804-47DC-B926-A552E1FC36BD}"/>
              </a:ext>
            </a:extLst>
          </p:cNvPr>
          <p:cNvSpPr txBox="1"/>
          <p:nvPr/>
        </p:nvSpPr>
        <p:spPr>
          <a:xfrm>
            <a:off x="5597229" y="5715"/>
            <a:ext cx="2448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Formulario di raccolta informazioni (P.F. CREARE)</a:t>
            </a:r>
          </a:p>
          <a:p>
            <a:r>
              <a:rPr lang="it-CH" sz="800" dirty="0">
                <a:solidFill>
                  <a:srgbClr val="003399"/>
                </a:solidFill>
              </a:rPr>
              <a:t>Email da inviare con </a:t>
            </a:r>
          </a:p>
          <a:p>
            <a:r>
              <a:rPr lang="it-CH" sz="800" dirty="0">
                <a:solidFill>
                  <a:srgbClr val="003399"/>
                </a:solidFill>
              </a:rPr>
              <a:t>4 campi: - Presentazione del Richiedente /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--Oggetto e Motivo del Consulto / 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   Proposta di Tempi e Modalità di Contatto /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    Recapiti di Contatto (con email e telefono) 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7575209C-62BD-4F73-9D46-0D0EBAF74DC4}"/>
              </a:ext>
            </a:extLst>
          </p:cNvPr>
          <p:cNvSpPr txBox="1"/>
          <p:nvPr/>
        </p:nvSpPr>
        <p:spPr>
          <a:xfrm>
            <a:off x="3425698" y="79235"/>
            <a:ext cx="4090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 err="1">
                <a:solidFill>
                  <a:srgbClr val="003399"/>
                </a:solidFill>
              </a:rPr>
              <a:t>Pag</a:t>
            </a:r>
            <a:r>
              <a:rPr lang="it-CH" sz="800" dirty="0">
                <a:solidFill>
                  <a:srgbClr val="003399"/>
                </a:solidFill>
              </a:rPr>
              <a:t> 4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36F86850-D722-4C46-BED6-0CC1AD64B236}"/>
              </a:ext>
            </a:extLst>
          </p:cNvPr>
          <p:cNvSpPr txBox="1"/>
          <p:nvPr/>
        </p:nvSpPr>
        <p:spPr>
          <a:xfrm>
            <a:off x="2223562" y="107599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 err="1">
                <a:solidFill>
                  <a:srgbClr val="003399"/>
                </a:solidFill>
              </a:rPr>
              <a:t>Pag</a:t>
            </a:r>
            <a:r>
              <a:rPr lang="it-CH" sz="800" dirty="0">
                <a:solidFill>
                  <a:srgbClr val="003399"/>
                </a:solidFill>
              </a:rPr>
              <a:t> 2-3</a:t>
            </a: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516D4ADC-AE10-4639-9D5B-D544303D423F}"/>
              </a:ext>
            </a:extLst>
          </p:cNvPr>
          <p:cNvCxnSpPr>
            <a:cxnSpLocks/>
          </p:cNvCxnSpPr>
          <p:nvPr/>
        </p:nvCxnSpPr>
        <p:spPr>
          <a:xfrm>
            <a:off x="6510824" y="795937"/>
            <a:ext cx="0" cy="112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A142B5A4-812D-40D2-9D62-2FF786FA081E}"/>
              </a:ext>
            </a:extLst>
          </p:cNvPr>
          <p:cNvSpPr txBox="1"/>
          <p:nvPr/>
        </p:nvSpPr>
        <p:spPr>
          <a:xfrm>
            <a:off x="4897196" y="4774370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DA CREARE</a:t>
            </a:r>
          </a:p>
          <a:p>
            <a:r>
              <a:rPr lang="it-CH" sz="800" dirty="0">
                <a:solidFill>
                  <a:srgbClr val="003399"/>
                </a:solidFill>
              </a:rPr>
              <a:t>Pagina dei Servizi Professionali</a:t>
            </a:r>
          </a:p>
          <a:p>
            <a:r>
              <a:rPr lang="it-CH" sz="800" u="sng" dirty="0">
                <a:solidFill>
                  <a:srgbClr val="003399"/>
                </a:solidFill>
              </a:rPr>
              <a:t>Usare format già inviato tempo fa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492E9F1E-0F0F-44BF-B1B1-4B6E4720CA1A}"/>
              </a:ext>
            </a:extLst>
          </p:cNvPr>
          <p:cNvSpPr/>
          <p:nvPr/>
        </p:nvSpPr>
        <p:spPr>
          <a:xfrm rot="16359702">
            <a:off x="6227013" y="1595253"/>
            <a:ext cx="333123" cy="279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A1B992-AAC6-426A-9F83-0CD977608F8D}"/>
              </a:ext>
            </a:extLst>
          </p:cNvPr>
          <p:cNvSpPr txBox="1"/>
          <p:nvPr/>
        </p:nvSpPr>
        <p:spPr>
          <a:xfrm>
            <a:off x="5382495" y="1954925"/>
            <a:ext cx="2022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/>
              <a:t>Abbiamo eliminato </a:t>
            </a:r>
          </a:p>
          <a:p>
            <a:r>
              <a:rPr lang="it-CH" dirty="0"/>
              <a:t>1 livello</a:t>
            </a: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D4ED048D-99B1-4DC6-962E-781999179077}"/>
              </a:ext>
            </a:extLst>
          </p:cNvPr>
          <p:cNvSpPr/>
          <p:nvPr/>
        </p:nvSpPr>
        <p:spPr>
          <a:xfrm>
            <a:off x="1998661" y="5742791"/>
            <a:ext cx="1137734" cy="739462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 </a:t>
            </a: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Vendi la tua Azienda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o Proprietà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9C7374CF-2A13-4D09-B873-362CF2704F1A}"/>
              </a:ext>
            </a:extLst>
          </p:cNvPr>
          <p:cNvSpPr txBox="1"/>
          <p:nvPr/>
        </p:nvSpPr>
        <p:spPr>
          <a:xfrm>
            <a:off x="-36534" y="5762507"/>
            <a:ext cx="2593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P.F. CREARE FORMULARIO SINTETICO</a:t>
            </a:r>
          </a:p>
          <a:p>
            <a:r>
              <a:rPr lang="it-CH" sz="800" dirty="0">
                <a:solidFill>
                  <a:srgbClr val="003399"/>
                </a:solidFill>
              </a:rPr>
              <a:t>Formulario di acquisizione informazioni:</a:t>
            </a:r>
          </a:p>
          <a:p>
            <a:r>
              <a:rPr lang="it-CH" sz="800" dirty="0">
                <a:solidFill>
                  <a:srgbClr val="003399"/>
                </a:solidFill>
              </a:rPr>
              <a:t>Email da inviare con</a:t>
            </a:r>
          </a:p>
          <a:p>
            <a:r>
              <a:rPr lang="it-CH" sz="800" dirty="0">
                <a:solidFill>
                  <a:srgbClr val="003399"/>
                </a:solidFill>
              </a:rPr>
              <a:t>4 campi: - Presentazione del Richiedente /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- Presentazione Azienda o Proprietà in Vendita / 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- Aspettative del Venditore /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- Recapiti di Contatto (con email e telefono)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- Altre Informazioni </a:t>
            </a:r>
          </a:p>
          <a:p>
            <a:endParaRPr lang="it-CH" sz="8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97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32022" b="19184"/>
          <a:stretch/>
        </p:blipFill>
        <p:spPr>
          <a:xfrm>
            <a:off x="148051" y="314897"/>
            <a:ext cx="8916792" cy="2361607"/>
          </a:xfrm>
          <a:prstGeom prst="rect">
            <a:avLst/>
          </a:prstGeom>
        </p:spPr>
      </p:pic>
      <p:sp>
        <p:nvSpPr>
          <p:cNvPr id="54" name="Rettangolo 53"/>
          <p:cNvSpPr/>
          <p:nvPr/>
        </p:nvSpPr>
        <p:spPr>
          <a:xfrm>
            <a:off x="4572000" y="669663"/>
            <a:ext cx="1296144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Successioni d’Azienda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una 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ttangolo 54"/>
          <p:cNvSpPr/>
          <p:nvPr/>
        </p:nvSpPr>
        <p:spPr>
          <a:xfrm>
            <a:off x="3225586" y="669663"/>
            <a:ext cx="1346414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Incarichi di Vendita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5868144" y="669663"/>
            <a:ext cx="1320528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Annunci Confidenziali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una 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1907704" y="669663"/>
            <a:ext cx="1317882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Valutazioni Aziendali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1886531" y="332656"/>
            <a:ext cx="524017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Ecco come possiamo aiutarti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 rotWithShape="1">
          <a:blip r:embed="rId3"/>
          <a:srcRect t="32022" b="19184"/>
          <a:stretch/>
        </p:blipFill>
        <p:spPr>
          <a:xfrm>
            <a:off x="157258" y="1268760"/>
            <a:ext cx="8916792" cy="2361607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>
            <a:off x="1907704" y="1311706"/>
            <a:ext cx="528096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Success stories di </a:t>
            </a:r>
            <a:r>
              <a:rPr lang="it-CH" sz="12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ProINVESTO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2" name="Connettore diritto 61"/>
          <p:cNvCxnSpPr/>
          <p:nvPr/>
        </p:nvCxnSpPr>
        <p:spPr>
          <a:xfrm>
            <a:off x="4716016" y="836712"/>
            <a:ext cx="100811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854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Incarichi  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Professionali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12509" y="3068960"/>
            <a:ext cx="6639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b="1" u="sng" dirty="0">
                <a:solidFill>
                  <a:srgbClr val="FF0000"/>
                </a:solidFill>
              </a:rPr>
              <a:t>INCARICHI PROFESSIONALI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(NO PAGINA DIRETTA – SI APRONO LE PAGINE DELL’ELENCO TENDINA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Contenuti e foto da inviare successivamente)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3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Incarichi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Professionali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Deal Club       Toolbox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                                                        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0" y="895733"/>
            <a:ext cx="8749084" cy="3829412"/>
          </a:xfrm>
          <a:prstGeom prst="rect">
            <a:avLst/>
          </a:prstGeom>
        </p:spPr>
      </p:pic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236456" y="4731104"/>
            <a:ext cx="8778599" cy="2126896"/>
            <a:chOff x="236456" y="4731104"/>
            <a:chExt cx="8778599" cy="2126896"/>
          </a:xfrm>
        </p:grpSpPr>
        <p:sp>
          <p:nvSpPr>
            <p:cNvPr id="41" name="Rettangolo 40"/>
            <p:cNvSpPr/>
            <p:nvPr/>
          </p:nvSpPr>
          <p:spPr>
            <a:xfrm>
              <a:off x="4677083" y="4811159"/>
              <a:ext cx="2113249" cy="792088"/>
            </a:xfrm>
            <a:prstGeom prst="rect">
              <a:avLst/>
            </a:prstGeom>
            <a:solidFill>
              <a:srgbClr val="003399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 sz="800" b="1" dirty="0">
                <a:solidFill>
                  <a:schemeClr val="bg1"/>
                </a:solidFill>
                <a:cs typeface="Utsaah" panose="020B0604020202020204" pitchFamily="34" charset="0"/>
              </a:endParaRPr>
            </a:p>
            <a:p>
              <a:pPr algn="ctr"/>
              <a:r>
                <a:rPr lang="it-CH" sz="1200" b="1" dirty="0">
                  <a:solidFill>
                    <a:schemeClr val="bg1"/>
                  </a:solidFill>
                  <a:cs typeface="Utsaah" panose="020B0604020202020204" pitchFamily="34" charset="0"/>
                </a:rPr>
                <a:t>Vendi la tua Azienda</a:t>
              </a:r>
            </a:p>
            <a:p>
              <a:pPr algn="ctr"/>
              <a:r>
                <a:rPr lang="it-CH" sz="800" dirty="0">
                  <a:solidFill>
                    <a:schemeClr val="bg1"/>
                  </a:solidFill>
                  <a:cs typeface="Utsaah" panose="020B0604020202020204" pitchFamily="34" charset="0"/>
                </a:rPr>
                <a:t>Segnalaci la PMI che intendi vendere o in vendita. Verificheremo con discrezione se disponiamo di Acquirenti interessati</a:t>
              </a:r>
            </a:p>
            <a:p>
              <a:pPr algn="ctr"/>
              <a:endParaRPr lang="it-CH" sz="900" b="1" dirty="0">
                <a:solidFill>
                  <a:schemeClr val="bg1"/>
                </a:solidFill>
                <a:latin typeface="Swis721 Lt BT" panose="020B04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2380236" y="4811159"/>
              <a:ext cx="2171446" cy="792088"/>
            </a:xfrm>
            <a:prstGeom prst="rect">
              <a:avLst/>
            </a:prstGeom>
            <a:solidFill>
              <a:srgbClr val="003399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 sz="1200" b="1" dirty="0">
                <a:solidFill>
                  <a:schemeClr val="bg1"/>
                </a:solidFill>
                <a:cs typeface="Utsaah" panose="020B0604020202020204" pitchFamily="34" charset="0"/>
              </a:endParaRPr>
            </a:p>
            <a:p>
              <a:pPr algn="ctr"/>
              <a:r>
                <a:rPr lang="it-CH" sz="1200" b="1" dirty="0">
                  <a:solidFill>
                    <a:schemeClr val="bg1"/>
                  </a:solidFill>
                  <a:cs typeface="Utsaah" panose="020B0604020202020204" pitchFamily="34" charset="0"/>
                </a:rPr>
                <a:t>Acquista una Azienda</a:t>
              </a:r>
            </a:p>
            <a:p>
              <a:pPr algn="ctr"/>
              <a:r>
                <a:rPr lang="it-CH" sz="800" dirty="0">
                  <a:solidFill>
                    <a:schemeClr val="bg1"/>
                  </a:solidFill>
                  <a:cs typeface="Utsaah" panose="020B0604020202020204" pitchFamily="34" charset="0"/>
                </a:rPr>
                <a:t>Segnalaci il profilo della PMI che intendi acquistare. Verificheremo con discrezione se disponiamo di Aziende Target in linea</a:t>
              </a:r>
            </a:p>
            <a:p>
              <a:pPr algn="ctr"/>
              <a:endParaRPr lang="it-CH" sz="1400" b="1" dirty="0">
                <a:solidFill>
                  <a:schemeClr val="bg1"/>
                </a:solidFill>
                <a:latin typeface="Swis721 Lt BT" panose="020B04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2391565" y="5639368"/>
              <a:ext cx="2180312" cy="547680"/>
            </a:xfrm>
            <a:prstGeom prst="rect">
              <a:avLst/>
            </a:prstGeom>
            <a:solidFill>
              <a:srgbClr val="003399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1200" b="1" dirty="0">
                  <a:solidFill>
                    <a:schemeClr val="bg1"/>
                  </a:solidFill>
                  <a:cs typeface="Utsaah" panose="020B0604020202020204" pitchFamily="34" charset="0"/>
                </a:rPr>
                <a:t>Acquista una Proprietà</a:t>
              </a:r>
            </a:p>
          </p:txBody>
        </p:sp>
        <p:sp>
          <p:nvSpPr>
            <p:cNvPr id="60" name="Rettangolo 59"/>
            <p:cNvSpPr/>
            <p:nvPr/>
          </p:nvSpPr>
          <p:spPr>
            <a:xfrm>
              <a:off x="4677083" y="5639368"/>
              <a:ext cx="2113248" cy="548051"/>
            </a:xfrm>
            <a:prstGeom prst="rect">
              <a:avLst/>
            </a:prstGeom>
            <a:solidFill>
              <a:srgbClr val="003399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1200" b="1" dirty="0">
                  <a:solidFill>
                    <a:schemeClr val="bg1"/>
                  </a:solidFill>
                  <a:cs typeface="Utsaah" panose="020B0604020202020204" pitchFamily="34" charset="0"/>
                </a:rPr>
                <a:t>Vendi la tua Proprietà</a:t>
              </a:r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2403851" y="6236023"/>
              <a:ext cx="2180312" cy="547680"/>
            </a:xfrm>
            <a:prstGeom prst="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1200" b="1" dirty="0">
                  <a:solidFill>
                    <a:srgbClr val="003399"/>
                  </a:solidFill>
                  <a:cs typeface="Utsaah" panose="020B0604020202020204" pitchFamily="34" charset="0"/>
                </a:rPr>
                <a:t>Come funziona l’acquisto</a:t>
              </a:r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4677083" y="6236023"/>
              <a:ext cx="2113248" cy="547680"/>
            </a:xfrm>
            <a:prstGeom prst="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1200" b="1" dirty="0">
                  <a:solidFill>
                    <a:srgbClr val="003399"/>
                  </a:solidFill>
                  <a:cs typeface="Utsaah" panose="020B0604020202020204" pitchFamily="34" charset="0"/>
                </a:rPr>
                <a:t>Come funziona la vendita</a:t>
              </a: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56" y="4731104"/>
              <a:ext cx="2074475" cy="2126896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7"/>
            <a:stretch/>
          </p:blipFill>
          <p:spPr>
            <a:xfrm>
              <a:off x="6832823" y="4811159"/>
              <a:ext cx="2182232" cy="1972544"/>
            </a:xfrm>
            <a:prstGeom prst="rect">
              <a:avLst/>
            </a:prstGeom>
          </p:spPr>
        </p:pic>
      </p:grpSp>
      <p:sp>
        <p:nvSpPr>
          <p:cNvPr id="3" name="Rettangolo 2"/>
          <p:cNvSpPr/>
          <p:nvPr/>
        </p:nvSpPr>
        <p:spPr>
          <a:xfrm>
            <a:off x="5704323" y="901572"/>
            <a:ext cx="3419872" cy="26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CH" dirty="0"/>
          </a:p>
        </p:txBody>
      </p:sp>
      <p:sp>
        <p:nvSpPr>
          <p:cNvPr id="24" name="Segnaposto contenuto 2"/>
          <p:cNvSpPr txBox="1">
            <a:spLocks/>
          </p:cNvSpPr>
          <p:nvPr/>
        </p:nvSpPr>
        <p:spPr>
          <a:xfrm>
            <a:off x="5733707" y="1182364"/>
            <a:ext cx="3538736" cy="2606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Mandati a Vendere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Mandati ad Acquistare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Valutazioni Aziendali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Gestione Successioni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M&amp;A Strategico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Due </a:t>
            </a:r>
            <a:r>
              <a:rPr lang="it-CH" sz="2000" dirty="0" err="1">
                <a:solidFill>
                  <a:srgbClr val="FF0000"/>
                </a:solidFill>
              </a:rPr>
              <a:t>Diligence</a:t>
            </a:r>
            <a:endParaRPr lang="it-CH" sz="200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Business Planning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Contrattualistica M&amp;A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Pubblicazione Annunci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Servizi alle Corporate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Servizi agli Investitori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Aggregazione Investitori (TBD)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sz="2000" dirty="0">
                <a:solidFill>
                  <a:srgbClr val="FF0000"/>
                </a:solidFill>
              </a:rPr>
              <a:t>Formazione M.&amp;A.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Freccia angolare in su 9"/>
          <p:cNvSpPr/>
          <p:nvPr/>
        </p:nvSpPr>
        <p:spPr>
          <a:xfrm rot="5400000">
            <a:off x="5690729" y="789168"/>
            <a:ext cx="432048" cy="40486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45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CH" dirty="0"/>
              <a:t>5. </a:t>
            </a:r>
            <a:r>
              <a:rPr lang="it-CH" dirty="0" err="1"/>
              <a:t>ProInvesto</a:t>
            </a:r>
            <a:r>
              <a:rPr lang="it-CH" dirty="0"/>
              <a:t> Deal Club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203437" y="2852936"/>
            <a:ext cx="482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CH" dirty="0">
              <a:solidFill>
                <a:srgbClr val="FF0000"/>
              </a:solidFill>
            </a:endParaRPr>
          </a:p>
          <a:p>
            <a:pPr algn="ctr"/>
            <a:r>
              <a:rPr lang="it-CH" dirty="0">
                <a:solidFill>
                  <a:srgbClr val="FF0000"/>
                </a:solidFill>
              </a:rPr>
              <a:t>(STRUTTURA PENDING – INVIEREMO IN SEGUITO)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1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6. M&amp;A Flash News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95" y="3060160"/>
            <a:ext cx="4901609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08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7. </a:t>
            </a:r>
            <a:r>
              <a:rPr lang="it-CH" dirty="0" err="1"/>
              <a:t>About</a:t>
            </a:r>
            <a:r>
              <a:rPr lang="it-CH" dirty="0"/>
              <a:t> </a:t>
            </a:r>
            <a:r>
              <a:rPr lang="it-CH" dirty="0" err="1"/>
              <a:t>Us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203437" y="2852936"/>
            <a:ext cx="482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CH" dirty="0">
              <a:solidFill>
                <a:srgbClr val="FF0000"/>
              </a:solidFill>
            </a:endParaRPr>
          </a:p>
          <a:p>
            <a:pPr algn="ctr"/>
            <a:r>
              <a:rPr lang="it-CH" dirty="0">
                <a:solidFill>
                  <a:srgbClr val="FF0000"/>
                </a:solidFill>
              </a:rPr>
              <a:t>(STRUTTURA PENDING – INVIEREMO IN SEGUITO)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09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Contact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05485" y="2852936"/>
            <a:ext cx="7024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CH" dirty="0">
              <a:solidFill>
                <a:srgbClr val="FF0000"/>
              </a:solidFill>
            </a:endParaRPr>
          </a:p>
          <a:p>
            <a:pPr algn="ctr"/>
            <a:r>
              <a:rPr lang="it-CH" dirty="0">
                <a:solidFill>
                  <a:srgbClr val="FF0000"/>
                </a:solidFill>
              </a:rPr>
              <a:t>(DA INSERIRE SOTTO ABOUT US ED ANCHE NEL FOOTER DI OGNI PAGINA)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9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t="32022" b="19184"/>
          <a:stretch/>
        </p:blipFill>
        <p:spPr>
          <a:xfrm>
            <a:off x="123977" y="745478"/>
            <a:ext cx="8840553" cy="268352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940DD28-FE29-4ABC-9EF0-F7213E395ABD}"/>
              </a:ext>
            </a:extLst>
          </p:cNvPr>
          <p:cNvSpPr/>
          <p:nvPr/>
        </p:nvSpPr>
        <p:spPr>
          <a:xfrm>
            <a:off x="1800054" y="764704"/>
            <a:ext cx="5286987" cy="2177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>
              <a:solidFill>
                <a:srgbClr val="003399"/>
              </a:solidFill>
            </a:endParaRPr>
          </a:p>
          <a:p>
            <a:pPr algn="ctr"/>
            <a:endParaRPr lang="it-CH" dirty="0">
              <a:solidFill>
                <a:srgbClr val="003399"/>
              </a:solidFill>
            </a:endParaRPr>
          </a:p>
          <a:p>
            <a:pPr algn="ctr"/>
            <a:r>
              <a:rPr lang="it-CH" dirty="0">
                <a:solidFill>
                  <a:srgbClr val="003399"/>
                </a:solidFill>
              </a:rPr>
              <a:t>Video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2"/>
          <a:srcRect t="32022" b="19184"/>
          <a:stretch/>
        </p:blipFill>
        <p:spPr>
          <a:xfrm>
            <a:off x="123977" y="2617686"/>
            <a:ext cx="8896045" cy="2683522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5920624" y="836712"/>
            <a:ext cx="1180400" cy="691080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 </a:t>
            </a: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Richiesta di un Consulto Riservato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o Proprietà che intendi acquistare. Verificheremo con discrezione se abbiamo dei Target corrispondenti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317125" y="805141"/>
            <a:ext cx="1298316" cy="699688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750" b="1" dirty="0">
                <a:solidFill>
                  <a:srgbClr val="003399"/>
                </a:solidFill>
                <a:cs typeface="Utsaah" panose="020B0604020202020204" pitchFamily="34" charset="0"/>
              </a:rPr>
              <a:t>Risorse e Competenze di HELVIA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852105" y="456927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Il valore aggiunto di HELVIA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434" y="2490615"/>
            <a:ext cx="5373992" cy="2797600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2370081" y="4982979"/>
            <a:ext cx="2659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b="1" u="sng" dirty="0">
                <a:solidFill>
                  <a:srgbClr val="003399"/>
                </a:solidFill>
              </a:rPr>
              <a:t>Download brochure «Acquistare una Azienda»</a:t>
            </a:r>
            <a:endParaRPr lang="en-US" sz="1000" b="1" u="sng" dirty="0">
              <a:solidFill>
                <a:srgbClr val="003399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6CDF583-4D83-4F94-A575-CD181EFE6FF2}"/>
              </a:ext>
            </a:extLst>
          </p:cNvPr>
          <p:cNvSpPr/>
          <p:nvPr/>
        </p:nvSpPr>
        <p:spPr>
          <a:xfrm>
            <a:off x="1852105" y="805141"/>
            <a:ext cx="1441536" cy="715669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750" b="1" dirty="0">
                <a:solidFill>
                  <a:srgbClr val="003399"/>
                </a:solidFill>
                <a:cs typeface="Utsaah" panose="020B0604020202020204" pitchFamily="34" charset="0"/>
              </a:rPr>
              <a:t>Vademecum sulla Acquisizione d’Azienda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ciò che  occorre sapere prima di mettersi in viaggio. Caveat e requisiti base per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per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una acquisizione di successo.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jfgbjfojfoho</a:t>
            </a:r>
            <a:endParaRPr lang="it-CH" sz="600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4467FA1-543B-4BE3-A241-F7195916A5F9}"/>
              </a:ext>
            </a:extLst>
          </p:cNvPr>
          <p:cNvCxnSpPr>
            <a:cxnSpLocks/>
          </p:cNvCxnSpPr>
          <p:nvPr/>
        </p:nvCxnSpPr>
        <p:spPr>
          <a:xfrm>
            <a:off x="2521080" y="332656"/>
            <a:ext cx="0" cy="481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29E9D6-9355-4810-A316-4F78D3A80BB6}"/>
              </a:ext>
            </a:extLst>
          </p:cNvPr>
          <p:cNvSpPr txBox="1"/>
          <p:nvPr/>
        </p:nvSpPr>
        <p:spPr>
          <a:xfrm>
            <a:off x="2178523" y="117212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Pag. 2-3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4AEEE6A-A23C-4F3B-8577-1A74ED53A4B8}"/>
              </a:ext>
            </a:extLst>
          </p:cNvPr>
          <p:cNvSpPr txBox="1"/>
          <p:nvPr/>
        </p:nvSpPr>
        <p:spPr>
          <a:xfrm>
            <a:off x="3559670" y="119470"/>
            <a:ext cx="486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Pag. 12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1A6F287-1BE0-43D4-A006-E0CCA7A52F8E}"/>
              </a:ext>
            </a:extLst>
          </p:cNvPr>
          <p:cNvCxnSpPr>
            <a:cxnSpLocks/>
          </p:cNvCxnSpPr>
          <p:nvPr/>
        </p:nvCxnSpPr>
        <p:spPr>
          <a:xfrm>
            <a:off x="5148064" y="314914"/>
            <a:ext cx="0" cy="481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117542A-581C-4051-B5AC-4F8D3ADAA73E}"/>
              </a:ext>
            </a:extLst>
          </p:cNvPr>
          <p:cNvSpPr txBox="1"/>
          <p:nvPr/>
        </p:nvSpPr>
        <p:spPr>
          <a:xfrm>
            <a:off x="4841274" y="101271"/>
            <a:ext cx="6206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Pag. 14-15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EEAC936-19E4-4C0B-A2EC-8012F6274268}"/>
              </a:ext>
            </a:extLst>
          </p:cNvPr>
          <p:cNvSpPr txBox="1"/>
          <p:nvPr/>
        </p:nvSpPr>
        <p:spPr>
          <a:xfrm>
            <a:off x="6126062" y="131293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Pag. 4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27B60247-7E1D-41E6-B7ED-F211F42B4ED5}"/>
              </a:ext>
            </a:extLst>
          </p:cNvPr>
          <p:cNvCxnSpPr>
            <a:cxnSpLocks/>
          </p:cNvCxnSpPr>
          <p:nvPr/>
        </p:nvCxnSpPr>
        <p:spPr>
          <a:xfrm>
            <a:off x="3803180" y="346737"/>
            <a:ext cx="0" cy="481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44DE23BD-E5FF-448D-9C76-3D02664BCDA4}"/>
              </a:ext>
            </a:extLst>
          </p:cNvPr>
          <p:cNvCxnSpPr>
            <a:cxnSpLocks/>
          </p:cNvCxnSpPr>
          <p:nvPr/>
        </p:nvCxnSpPr>
        <p:spPr>
          <a:xfrm>
            <a:off x="6327648" y="264455"/>
            <a:ext cx="0" cy="481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3DB639-BCFE-43D2-B7B8-52BBB68C4103}"/>
              </a:ext>
            </a:extLst>
          </p:cNvPr>
          <p:cNvSpPr txBox="1"/>
          <p:nvPr/>
        </p:nvSpPr>
        <p:spPr>
          <a:xfrm>
            <a:off x="74489" y="32559"/>
            <a:ext cx="1448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>
                <a:solidFill>
                  <a:srgbClr val="003399"/>
                </a:solidFill>
              </a:rPr>
              <a:t>Estratti da brochure</a:t>
            </a:r>
          </a:p>
          <a:p>
            <a:r>
              <a:rPr lang="it-CH" sz="1200" b="1" dirty="0">
                <a:solidFill>
                  <a:srgbClr val="003399"/>
                </a:solidFill>
              </a:rPr>
              <a:t>Acquisire l’Azienda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61F38D5-DB85-42B3-9BBC-A68F3F76CB1F}"/>
              </a:ext>
            </a:extLst>
          </p:cNvPr>
          <p:cNvSpPr txBox="1"/>
          <p:nvPr/>
        </p:nvSpPr>
        <p:spPr>
          <a:xfrm>
            <a:off x="1853087" y="1569785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Il processo di acquisizione d’azienda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5ADF3E74-ABCA-40E0-A59F-B54A5DB25588}"/>
              </a:ext>
            </a:extLst>
          </p:cNvPr>
          <p:cNvSpPr/>
          <p:nvPr/>
        </p:nvSpPr>
        <p:spPr>
          <a:xfrm>
            <a:off x="4527632" y="5743003"/>
            <a:ext cx="1290544" cy="759730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Incarichi di Acquisizione d’Azienda di HELVIA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o Proprietà che intendi acquistare. Verificheremo con discrezione se abbiamo dei Target corrispondenti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B1A227D-A8C3-4B89-B111-29376062F1CC}"/>
              </a:ext>
            </a:extLst>
          </p:cNvPr>
          <p:cNvSpPr txBox="1"/>
          <p:nvPr/>
        </p:nvSpPr>
        <p:spPr>
          <a:xfrm>
            <a:off x="1987327" y="5373216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Ecco come possiamo aiutarti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EFA14560-EEBE-42FF-9062-8CF3EC1F5FF7}"/>
              </a:ext>
            </a:extLst>
          </p:cNvPr>
          <p:cNvSpPr/>
          <p:nvPr/>
        </p:nvSpPr>
        <p:spPr>
          <a:xfrm>
            <a:off x="5895784" y="5743003"/>
            <a:ext cx="1290544" cy="745831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Lettera d’Incarico             ad HELVIA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Preprietà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intendi acquisire. Verificheremo con discrezione se abbiamo dei Target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corrispondeni</a:t>
            </a:r>
            <a:endParaRPr lang="it-CH" sz="600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BE830869-E111-4B42-9F3C-9650937EB642}"/>
              </a:ext>
            </a:extLst>
          </p:cNvPr>
          <p:cNvSpPr/>
          <p:nvPr/>
        </p:nvSpPr>
        <p:spPr>
          <a:xfrm>
            <a:off x="3177267" y="5749372"/>
            <a:ext cx="1290544" cy="759730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Valutazioni d’Azienda       di HELVIA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B51D38F-9CDD-4D3B-A421-B914B924B117}"/>
              </a:ext>
            </a:extLst>
          </p:cNvPr>
          <p:cNvSpPr txBox="1"/>
          <p:nvPr/>
        </p:nvSpPr>
        <p:spPr>
          <a:xfrm>
            <a:off x="2003099" y="6557213"/>
            <a:ext cx="5240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Success Stories di HELVIA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F2453C6F-5173-4FCD-B68B-55FB26534591}"/>
              </a:ext>
            </a:extLst>
          </p:cNvPr>
          <p:cNvSpPr/>
          <p:nvPr/>
        </p:nvSpPr>
        <p:spPr>
          <a:xfrm>
            <a:off x="4685276" y="805141"/>
            <a:ext cx="1179853" cy="731259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750" b="1" dirty="0">
                <a:solidFill>
                  <a:srgbClr val="003399"/>
                </a:solidFill>
                <a:cs typeface="Utsaah" panose="020B0604020202020204" pitchFamily="34" charset="0"/>
              </a:rPr>
              <a:t>Vantaggi della             Acquisizione d’Azienda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75391CB-4A0B-4988-A37D-AF382D3E2D5B}"/>
              </a:ext>
            </a:extLst>
          </p:cNvPr>
          <p:cNvSpPr txBox="1"/>
          <p:nvPr/>
        </p:nvSpPr>
        <p:spPr>
          <a:xfrm>
            <a:off x="4118319" y="6559460"/>
            <a:ext cx="9172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50" dirty="0">
                <a:solidFill>
                  <a:srgbClr val="003399"/>
                </a:solidFill>
              </a:rPr>
              <a:t>(come prima)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A7B85CF-1F0E-4459-A2FF-CA1EB8D532AE}"/>
              </a:ext>
            </a:extLst>
          </p:cNvPr>
          <p:cNvSpPr txBox="1"/>
          <p:nvPr/>
        </p:nvSpPr>
        <p:spPr>
          <a:xfrm>
            <a:off x="123977" y="5517232"/>
            <a:ext cx="154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/>
              <a:t>Analogamente</a:t>
            </a:r>
          </a:p>
          <a:p>
            <a:r>
              <a:rPr lang="it-CH" dirty="0"/>
              <a:t>a prima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155ECB07-38FA-481D-9F1F-5D9DBB3D8A1E}"/>
              </a:ext>
            </a:extLst>
          </p:cNvPr>
          <p:cNvSpPr txBox="1"/>
          <p:nvPr/>
        </p:nvSpPr>
        <p:spPr>
          <a:xfrm>
            <a:off x="1795217" y="2064734"/>
            <a:ext cx="264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/>
              <a:t>Ovviamente il ciclo è quello </a:t>
            </a:r>
          </a:p>
          <a:p>
            <a:r>
              <a:rPr lang="it-CH" sz="1200" b="1" dirty="0"/>
              <a:t>della brochure Acquistare una Azienda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E6058059-A8D0-4743-9F71-C5CF9F44DE60}"/>
              </a:ext>
            </a:extLst>
          </p:cNvPr>
          <p:cNvSpPr txBox="1"/>
          <p:nvPr/>
        </p:nvSpPr>
        <p:spPr>
          <a:xfrm>
            <a:off x="5090989" y="1876157"/>
            <a:ext cx="2022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/>
              <a:t>Abbiamo eliminato </a:t>
            </a:r>
          </a:p>
          <a:p>
            <a:r>
              <a:rPr lang="it-CH" dirty="0"/>
              <a:t>1 livello</a:t>
            </a:r>
          </a:p>
        </p:txBody>
      </p:sp>
      <p:sp>
        <p:nvSpPr>
          <p:cNvPr id="54" name="Freccia a destra 53">
            <a:extLst>
              <a:ext uri="{FF2B5EF4-FFF2-40B4-BE49-F238E27FC236}">
                <a16:creationId xmlns:a16="http://schemas.microsoft.com/office/drawing/2014/main" id="{991792AE-EFB8-4AAF-91A2-2A2BCFFAAD3E}"/>
              </a:ext>
            </a:extLst>
          </p:cNvPr>
          <p:cNvSpPr/>
          <p:nvPr/>
        </p:nvSpPr>
        <p:spPr>
          <a:xfrm rot="16359702">
            <a:off x="6227013" y="1595253"/>
            <a:ext cx="333123" cy="279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7AAF1E19-6444-474B-A0A9-AC8CF2D2045D}"/>
              </a:ext>
            </a:extLst>
          </p:cNvPr>
          <p:cNvSpPr/>
          <p:nvPr/>
        </p:nvSpPr>
        <p:spPr>
          <a:xfrm>
            <a:off x="1979712" y="5749372"/>
            <a:ext cx="1137734" cy="739462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 </a:t>
            </a: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Acquista un’Azienda</a:t>
            </a:r>
          </a:p>
          <a:p>
            <a:pPr algn="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un’Azienda o Proprietà che intendi acquistare. Verificheremo con discrezione se abbiamo dei     Target corrispondenti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0B183D8-A2A4-45DB-888A-831EB5178581}"/>
              </a:ext>
            </a:extLst>
          </p:cNvPr>
          <p:cNvSpPr txBox="1"/>
          <p:nvPr/>
        </p:nvSpPr>
        <p:spPr>
          <a:xfrm>
            <a:off x="6374914" y="-20521"/>
            <a:ext cx="2448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800" dirty="0">
                <a:solidFill>
                  <a:srgbClr val="003399"/>
                </a:solidFill>
              </a:rPr>
              <a:t>Formulario di raccolta informazioni (P.F. CREARE)</a:t>
            </a:r>
          </a:p>
          <a:p>
            <a:r>
              <a:rPr lang="it-CH" sz="800" dirty="0">
                <a:solidFill>
                  <a:srgbClr val="003399"/>
                </a:solidFill>
              </a:rPr>
              <a:t>Email da inviare con </a:t>
            </a:r>
          </a:p>
          <a:p>
            <a:r>
              <a:rPr lang="it-CH" sz="800" dirty="0">
                <a:solidFill>
                  <a:srgbClr val="003399"/>
                </a:solidFill>
              </a:rPr>
              <a:t>4 campi: - Presentazione del Richiedente /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--Oggetto e Motivo del Consulto / 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   Proposta di Tempi e Modalità di Contatto /</a:t>
            </a:r>
          </a:p>
          <a:p>
            <a:r>
              <a:rPr lang="it-CH" sz="800" dirty="0">
                <a:solidFill>
                  <a:srgbClr val="003399"/>
                </a:solidFill>
              </a:rPr>
              <a:t>                     Recapiti di Contatto (con email e telefono) </a:t>
            </a:r>
          </a:p>
        </p:txBody>
      </p:sp>
    </p:spTree>
    <p:extLst>
      <p:ext uri="{BB962C8B-B14F-4D97-AF65-F5344CB8AC3E}">
        <p14:creationId xmlns:p14="http://schemas.microsoft.com/office/powerpoint/2010/main" val="425194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94877" y="2852936"/>
            <a:ext cx="4846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b="1" u="sng" dirty="0">
                <a:solidFill>
                  <a:srgbClr val="FF0000"/>
                </a:solidFill>
              </a:rPr>
              <a:t>  HOME PAGE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(STRUTTURA PENDING – INVIEREMO IN SEGUITO)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9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06420" y="2924944"/>
            <a:ext cx="6214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b="1" u="sng" dirty="0">
                <a:solidFill>
                  <a:srgbClr val="FF0000"/>
                </a:solidFill>
              </a:rPr>
              <a:t>AZIENDE IN VENDITA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(STRUTTURA – VEDI SOTTO)</a:t>
            </a:r>
          </a:p>
          <a:p>
            <a:pPr algn="ctr"/>
            <a:r>
              <a:rPr lang="it-CH" dirty="0">
                <a:solidFill>
                  <a:srgbClr val="FF0000"/>
                </a:solidFill>
              </a:rPr>
              <a:t>1 PAGINA LUNGA (SLIDE 3-5) PIU’ POP-UP E PAGINE COLLEGATE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6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</a:t>
            </a:r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   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b="1" dirty="0">
                <a:solidFill>
                  <a:srgbClr val="FF0000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ricercate    in Vendita     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/>
          <a:srcRect t="8642" b="15737"/>
          <a:stretch/>
        </p:blipFill>
        <p:spPr>
          <a:xfrm>
            <a:off x="210130" y="932744"/>
            <a:ext cx="8682349" cy="355636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t="32022" b="19184"/>
          <a:stretch/>
        </p:blipFill>
        <p:spPr>
          <a:xfrm>
            <a:off x="192228" y="4489108"/>
            <a:ext cx="870025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7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32022" b="19184"/>
          <a:stretch/>
        </p:blipFill>
        <p:spPr>
          <a:xfrm>
            <a:off x="148051" y="314897"/>
            <a:ext cx="8916792" cy="2361607"/>
          </a:xfrm>
          <a:prstGeom prst="rect">
            <a:avLst/>
          </a:prstGeom>
        </p:spPr>
      </p:pic>
      <p:sp>
        <p:nvSpPr>
          <p:cNvPr id="54" name="Rettangolo 53"/>
          <p:cNvSpPr/>
          <p:nvPr/>
        </p:nvSpPr>
        <p:spPr>
          <a:xfrm>
            <a:off x="4572000" y="669663"/>
            <a:ext cx="1296144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Successioni d’Azienda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una 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ttangolo 54"/>
          <p:cNvSpPr/>
          <p:nvPr/>
        </p:nvSpPr>
        <p:spPr>
          <a:xfrm>
            <a:off x="3225586" y="669663"/>
            <a:ext cx="1346414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Incarichi di Vendita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5868144" y="669663"/>
            <a:ext cx="1320528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800" b="1" dirty="0">
              <a:solidFill>
                <a:srgbClr val="003399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Annunci Confidenziali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Segnalaci una azienda che intendi vendere o in vendita. Verificheremo con discrezione se abbiamo Acquirenti interessati</a:t>
            </a:r>
          </a:p>
          <a:p>
            <a:pPr algn="ctr"/>
            <a:endParaRPr lang="it-CH" sz="800" b="1" dirty="0">
              <a:solidFill>
                <a:srgbClr val="003399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1907704" y="669663"/>
            <a:ext cx="1317882" cy="599097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200" b="1" dirty="0">
              <a:solidFill>
                <a:schemeClr val="bg1"/>
              </a:solidFill>
              <a:cs typeface="Utsaah" panose="020B0604020202020204" pitchFamily="34" charset="0"/>
            </a:endParaRPr>
          </a:p>
          <a:p>
            <a:pPr algn="ctr"/>
            <a:r>
              <a:rPr lang="it-CH" sz="800" b="1" dirty="0">
                <a:solidFill>
                  <a:srgbClr val="003399"/>
                </a:solidFill>
                <a:cs typeface="Utsaah" panose="020B0604020202020204" pitchFamily="34" charset="0"/>
              </a:rPr>
              <a:t>Valutazione d’Azienda</a:t>
            </a:r>
          </a:p>
          <a:p>
            <a:pPr algn="ctr"/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Tutto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cio’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che bisogna sapere prima di mettersi in viaggio. </a:t>
            </a:r>
            <a:r>
              <a:rPr lang="it-CH" sz="600" dirty="0" err="1">
                <a:solidFill>
                  <a:srgbClr val="003399"/>
                </a:solidFill>
                <a:cs typeface="Utsaah" panose="020B0604020202020204" pitchFamily="34" charset="0"/>
              </a:rPr>
              <a:t>Caveat</a:t>
            </a:r>
            <a:r>
              <a:rPr lang="it-CH" sz="600" dirty="0">
                <a:solidFill>
                  <a:srgbClr val="003399"/>
                </a:solidFill>
                <a:cs typeface="Utsaah" panose="020B0604020202020204" pitchFamily="34" charset="0"/>
              </a:rPr>
              <a:t> e requisiti per vendere con successo l’azienda.</a:t>
            </a:r>
          </a:p>
          <a:p>
            <a:pPr algn="ctr"/>
            <a:endParaRPr lang="it-CH" sz="1400" b="1" dirty="0">
              <a:solidFill>
                <a:schemeClr val="bg1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1886531" y="332656"/>
            <a:ext cx="524017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Ecco come possiamo aiutarti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 rotWithShape="1">
          <a:blip r:embed="rId3"/>
          <a:srcRect t="32022" b="19184"/>
          <a:stretch/>
        </p:blipFill>
        <p:spPr>
          <a:xfrm>
            <a:off x="157258" y="1268760"/>
            <a:ext cx="8916792" cy="2361607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>
            <a:off x="1907704" y="1311706"/>
            <a:ext cx="528096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CH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Success stories di </a:t>
            </a:r>
            <a:r>
              <a:rPr lang="it-CH" sz="12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ProINVESTO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2" name="Connettore diritto 61"/>
          <p:cNvCxnSpPr/>
          <p:nvPr/>
        </p:nvCxnSpPr>
        <p:spPr>
          <a:xfrm>
            <a:off x="4716016" y="836712"/>
            <a:ext cx="100811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96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sp>
        <p:nvSpPr>
          <p:cNvPr id="2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533363" y="6146379"/>
            <a:ext cx="280295" cy="347060"/>
          </a:xfrm>
        </p:spPr>
        <p:txBody>
          <a:bodyPr/>
          <a:lstStyle/>
          <a:p>
            <a:pPr algn="l"/>
            <a:fld id="{4C2AB6C8-8D90-4BFD-B169-CECB02CD3501}" type="slidenum">
              <a:rPr lang="it-CH" smtClean="0"/>
              <a:pPr algn="l"/>
              <a:t>8</a:t>
            </a:fld>
            <a:endParaRPr lang="it-CH"/>
          </a:p>
        </p:txBody>
      </p:sp>
      <p:grpSp>
        <p:nvGrpSpPr>
          <p:cNvPr id="23" name="Gruppo 22"/>
          <p:cNvGrpSpPr/>
          <p:nvPr/>
        </p:nvGrpSpPr>
        <p:grpSpPr>
          <a:xfrm>
            <a:off x="477477" y="2243664"/>
            <a:ext cx="4036386" cy="4194209"/>
            <a:chOff x="1" y="231053"/>
            <a:chExt cx="4202226" cy="4797513"/>
          </a:xfrm>
        </p:grpSpPr>
        <p:sp>
          <p:nvSpPr>
            <p:cNvPr id="24" name="Rettangolo arrotondato 23"/>
            <p:cNvSpPr/>
            <p:nvPr/>
          </p:nvSpPr>
          <p:spPr>
            <a:xfrm>
              <a:off x="1" y="300603"/>
              <a:ext cx="4202226" cy="454416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ttangolo 24"/>
            <p:cNvSpPr/>
            <p:nvPr/>
          </p:nvSpPr>
          <p:spPr>
            <a:xfrm>
              <a:off x="137667" y="231053"/>
              <a:ext cx="3996587" cy="4797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28" tIns="35128" rIns="35128" bIns="35128" numCol="1" spcCol="1270" anchor="ctr" anchorCtr="0">
              <a:noAutofit/>
            </a:bodyPr>
            <a:lstStyle/>
            <a:p>
              <a:pPr marL="375241" indent="-375241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1090" b="1" dirty="0">
                  <a:solidFill>
                    <a:srgbClr val="002A7E"/>
                  </a:solidFill>
                </a:rPr>
                <a:t>Fase 1: DIAGNOSI e PREPARAZIONE dell’AZIENDA per la VENDITA</a:t>
              </a:r>
              <a:r>
                <a:rPr lang="it-CH" sz="1090" dirty="0">
                  <a:solidFill>
                    <a:srgbClr val="002A7E"/>
                  </a:solidFill>
                </a:rPr>
                <a:t> </a:t>
              </a:r>
              <a:endParaRPr lang="it-CH" sz="1090" dirty="0">
                <a:solidFill>
                  <a:srgbClr val="002A7E"/>
                </a:solidFill>
                <a:ea typeface="Calibri" panose="020F0502020204030204" pitchFamily="34" charset="0"/>
              </a:endParaRPr>
            </a:p>
            <a:p>
              <a:pPr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1.1. Conferimento incarico esclusivo e kick-off meeting con il Committente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1.2. Raccolta info su settore, fondamentali e modello di business, strategia competitiva, fattori critici di successo, offerta di prodotti, clienti e canali, organizzazione di vendita, portafoglio ordini, potenziale di crescita,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1.3. Raccolta info su tecnologia, know-how, opere dell’ingegno, processi sistema operativo e cicli lavoro, mezzi di produzione, qualità, certificazioni, catena logistica, immobili strumentali, piano investimenti,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1.4. Raccolta info su struttura organizzativa, bilancio di competenze, processi e meccanismi operativi, management e attori chiave, costo del lavoro,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1.5. Raccolta info su bilanci, consolidati, reporting, allegati, note, struttura finanziaria, leasing, principi contabili, scorte, ammortamenti, stipendi direzionali, costi non inerenti, normalizzazioni,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1.6. Raccolta informazioni di natura legale, fiscale, societaria, lavoro, sindacale, contenziosi, sicurezza, salute, ambiente, ecc.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1.7. Verifica di coerenza strategica e competitività, di auto-portanza organizzativa, di sostenibilità economico-finanziaria, di eventuali aree ad alta sensitività, dei limiti materiali e dei rischi accettabili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1.8. Identificazione obiettivi, criteri, modalità di vendita da parte del Committente venditore e sua disponibilità all’accompagnamento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1.9. Raccolta dei reporting storici, del piano industriale e dei fabbisogni finanziari d’azienda pianificati per i prossimi 4-5 anni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1.10. Consegna al Committente della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Management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Letter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di HELVIA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con presentazione della strategia di cessione e delle raccomandazioni operative per preparare al meglio l’azienda per la vendita</a:t>
              </a:r>
              <a:endParaRPr lang="it-CH" sz="922" dirty="0">
                <a:solidFill>
                  <a:srgbClr val="002A7E"/>
                </a:solidFill>
              </a:endParaRP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1389164" y="1135146"/>
            <a:ext cx="7424844" cy="55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VALORE AGGIUNTO di HELVIA</a:t>
            </a:r>
            <a:endParaRPr lang="it-CH" sz="1509" spc="111" dirty="0">
              <a:solidFill>
                <a:srgbClr val="FF0000"/>
              </a:solidFill>
              <a:latin typeface="Britannic Bold" panose="020B0903060703020204" pitchFamily="34" charset="0"/>
            </a:endParaRPr>
          </a:p>
          <a:p>
            <a:pPr algn="r"/>
            <a:r>
              <a:rPr lang="it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FASE 1:</a:t>
            </a:r>
            <a:r>
              <a:rPr lang="it-CH" sz="1509" spc="111" dirty="0">
                <a:solidFill>
                  <a:srgbClr val="002A7E"/>
                </a:solidFill>
                <a:latin typeface="Britannic Bold" panose="020B0903060703020204" pitchFamily="34" charset="0"/>
              </a:rPr>
              <a:t> Comprendere e Preparare l’Azienda per la Vendita</a:t>
            </a:r>
            <a:endParaRPr lang="it-CH" sz="1509" dirty="0">
              <a:solidFill>
                <a:srgbClr val="002A7E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4"/>
          <a:srcRect l="11750" r="12944"/>
          <a:stretch/>
        </p:blipFill>
        <p:spPr>
          <a:xfrm>
            <a:off x="4582017" y="2427571"/>
            <a:ext cx="4208040" cy="3725252"/>
          </a:xfrm>
          <a:prstGeom prst="rect">
            <a:avLst/>
          </a:prstGeom>
        </p:spPr>
      </p:pic>
      <p:graphicFrame>
        <p:nvGraphicFramePr>
          <p:cNvPr id="28" name="Diagramma 27"/>
          <p:cNvGraphicFramePr/>
          <p:nvPr>
            <p:extLst>
              <p:ext uri="{D42A27DB-BD31-4B8C-83A1-F6EECF244321}">
                <p14:modId xmlns:p14="http://schemas.microsoft.com/office/powerpoint/2010/main" val="599602498"/>
              </p:ext>
            </p:extLst>
          </p:nvPr>
        </p:nvGraphicFramePr>
        <p:xfrm>
          <a:off x="427129" y="1688566"/>
          <a:ext cx="8386879" cy="6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9" name="Gruppo 28"/>
          <p:cNvGrpSpPr/>
          <p:nvPr/>
        </p:nvGrpSpPr>
        <p:grpSpPr>
          <a:xfrm>
            <a:off x="7165426" y="1847539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0" name="Rettangolo arrotondato 29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ttangolo 30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6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SOTTOSCRIZIONE e PERFEZ. dell’ACCORDO di CESSIONE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1867836" y="1846232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3" name="Rettangolo arrotondato 32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ttangolo 33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2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VALUTAZIONE d’AZIENDA e ALLESTIMENTO PITCH BOOK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3221129" y="1846551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6" name="Rettangolo arrotondato 35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ttangolo 36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3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RICERCA, SELEZ. e CONTATTO dei POTENZIALI ACQUIRENTI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4547075" y="1838248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39" name="Rettangolo arrotondato 38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ttangolo 39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4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PRES. POTENZ. ACQUIRENTI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5864314" y="1846232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47" name="Rettangolo arrotondato 46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ttangolo 47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5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ASSISTENZA in DUE DILIGENCE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525774" y="1846232"/>
            <a:ext cx="1234075" cy="349530"/>
            <a:chOff x="2837" y="1041407"/>
            <a:chExt cx="1472320" cy="2407589"/>
          </a:xfrm>
        </p:grpSpPr>
        <p:sp>
          <p:nvSpPr>
            <p:cNvPr id="50" name="Rettangolo arrotondato 49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ttangolo 51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1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DIAGNOSI E PREPARAZIONE dell’AZIENDA per la VENDITA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249530" y="1011283"/>
            <a:ext cx="306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b="1" u="sng" dirty="0">
                <a:solidFill>
                  <a:srgbClr val="FF0000"/>
                </a:solidFill>
              </a:rPr>
              <a:t>Pop-up o Pagina (Da decidere)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62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87824" y="35431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Aziende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Aziende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Proprietà        Incarichi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ProInvesto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M&amp;A          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About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it-CH" sz="1300" dirty="0" err="1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Us</a:t>
            </a:r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</a:t>
            </a:r>
          </a:p>
          <a:p>
            <a:r>
              <a:rPr lang="it-CH" sz="1300" dirty="0">
                <a:solidFill>
                  <a:srgbClr val="003399"/>
                </a:solidFill>
                <a:latin typeface="Arial Narrow" panose="020B060602020203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in vendita    ricercate    in Vendita     Professionali      Deal Club      Toolbox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4283968" y="421383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493204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652120" y="404059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660232" y="411314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7452320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8316416" y="400955"/>
            <a:ext cx="0" cy="356121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9"/>
          <p:cNvSpPr txBox="1">
            <a:spLocks noChangeArrowheads="1"/>
          </p:cNvSpPr>
          <p:nvPr/>
        </p:nvSpPr>
        <p:spPr bwMode="auto">
          <a:xfrm>
            <a:off x="147833" y="93180"/>
            <a:ext cx="2235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26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agneto" panose="04030805050802020D02" pitchFamily="82" charset="0"/>
              </a:rPr>
              <a:t>Pro</a:t>
            </a:r>
            <a:r>
              <a:rPr kumimoji="0" lang="it-CH" altLang="en-US" sz="26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Investo.</a:t>
            </a:r>
            <a:r>
              <a:rPr kumimoji="0" lang="it-CH" altLang="en-US" sz="29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Britannic Bold" panose="020B0903060703020204" pitchFamily="34" charset="0"/>
              </a:rPr>
              <a:t>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http://ecx.images-amazon.com/images/I/21z0UfPYk1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7484" r="2980" b="44118"/>
          <a:stretch>
            <a:fillRect/>
          </a:stretch>
        </p:blipFill>
        <p:spPr bwMode="auto">
          <a:xfrm>
            <a:off x="227208" y="552823"/>
            <a:ext cx="2076450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5031" y="645086"/>
            <a:ext cx="2087563" cy="2301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en-US" sz="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Futura Md BT" panose="020B0602020204020303" charset="0"/>
              </a:rPr>
              <a:t>ACQUISTO E VENDITA DI AZIENDE ITALIANE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3" b="12953"/>
          <a:stretch/>
        </p:blipFill>
        <p:spPr>
          <a:xfrm>
            <a:off x="7040884" y="37006"/>
            <a:ext cx="1950006" cy="265354"/>
          </a:xfrm>
          <a:prstGeom prst="rect">
            <a:avLst/>
          </a:prstGeom>
        </p:spPr>
      </p:pic>
      <p:sp>
        <p:nvSpPr>
          <p:cNvPr id="4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673510" y="6211522"/>
            <a:ext cx="2057400" cy="347060"/>
          </a:xfrm>
        </p:spPr>
        <p:txBody>
          <a:bodyPr/>
          <a:lstStyle/>
          <a:p>
            <a:fld id="{4C2AB6C8-8D90-4BFD-B169-CECB02CD3501}" type="slidenum">
              <a:rPr lang="it-CH" smtClean="0"/>
              <a:t>9</a:t>
            </a:fld>
            <a:endParaRPr lang="it-CH" dirty="0"/>
          </a:p>
        </p:txBody>
      </p:sp>
      <p:grpSp>
        <p:nvGrpSpPr>
          <p:cNvPr id="42" name="Gruppo 41"/>
          <p:cNvGrpSpPr/>
          <p:nvPr/>
        </p:nvGrpSpPr>
        <p:grpSpPr>
          <a:xfrm>
            <a:off x="4398819" y="2313048"/>
            <a:ext cx="4324042" cy="4067531"/>
            <a:chOff x="2966867" y="-6011"/>
            <a:chExt cx="4066136" cy="4995226"/>
          </a:xfrm>
        </p:grpSpPr>
        <p:sp>
          <p:nvSpPr>
            <p:cNvPr id="43" name="Rettangolo arrotondato 42"/>
            <p:cNvSpPr/>
            <p:nvPr/>
          </p:nvSpPr>
          <p:spPr>
            <a:xfrm>
              <a:off x="2966867" y="-6011"/>
              <a:ext cx="4066136" cy="49952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ttangolo 43"/>
            <p:cNvSpPr/>
            <p:nvPr/>
          </p:nvSpPr>
          <p:spPr>
            <a:xfrm>
              <a:off x="3223778" y="165940"/>
              <a:ext cx="3712970" cy="4720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28" tIns="35128" rIns="35128" bIns="35128" numCol="1" spcCol="1270" anchor="ctr" anchorCtr="0">
              <a:noAutofit/>
            </a:bodyPr>
            <a:lstStyle/>
            <a:p>
              <a:pPr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1065" b="1" dirty="0">
                  <a:solidFill>
                    <a:srgbClr val="002A7E"/>
                  </a:solidFill>
                </a:rPr>
                <a:t>Fase 2: VALUTAZIONE d’AZIENDA e ALLESTIMENTO del PITCH BOOK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2.1. Allestimento della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Valutazione Finanziaria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d’azienda sulla base dei metodi raccomandati dalla dottrina e prassi professionale, ma riconosciuti dal mercato   </a:t>
              </a:r>
            </a:p>
            <a:p>
              <a:pPr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2.2.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Allestimento e presentazione dell’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Investment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Teaser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(anonimizzato)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2.3.Pubblicazione A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nnuncio Confidenziale di Vendita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sulla piattaforma proprietaria di HELVIA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  <a:hlinkClick r:id="rId4"/>
                </a:rPr>
                <a:t>www.proinvesto.it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e dei canali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social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ad essa collegati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2.4. Trasmissione riservata dell’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Investment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Teaser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all’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Investors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Club di ProInvesto      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(oltre 400 investitori industriali)</a:t>
              </a:r>
            </a:p>
            <a:p>
              <a:pPr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2.5. Allestimento e presentazione dell’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Information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M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emorandum</a:t>
              </a:r>
            </a:p>
            <a:p>
              <a:pPr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335" b="1" dirty="0">
                <a:solidFill>
                  <a:srgbClr val="002A7E"/>
                </a:solidFill>
              </a:endParaRPr>
            </a:p>
            <a:p>
              <a:pPr marL="455080" indent="-455080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1090" b="1" dirty="0">
                  <a:solidFill>
                    <a:srgbClr val="002A7E"/>
                  </a:solidFill>
                </a:rPr>
                <a:t>Fase 3: RICERCA, SELEZIONE e CONTATTO RISERVATO dei POTENZIALI ACQUIRENTI </a:t>
              </a:r>
            </a:p>
            <a:p>
              <a:pPr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3.1. Ricerca e selezione dei potenziali Acquirenti nazionali ed esteri (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target list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) </a:t>
              </a:r>
            </a:p>
            <a:p>
              <a:pPr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3.2. Esclusione eventuali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target sgraditi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oppure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target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no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touch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</a:p>
            <a:p>
              <a:pPr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3.3. Identificazione dei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decision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maker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dei target selezionati  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3.4. I° e II° round di campagna di </a:t>
              </a:r>
              <a:r>
                <a:rPr lang="it-CH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circolarizzazione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dell’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investment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teaser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ai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decision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 maker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dei target selezionati </a:t>
              </a:r>
            </a:p>
            <a:p>
              <a:pPr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3.5. Raccolta riscontri da parte dei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decision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maker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selezionati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3.6. Allestimento, trasmissione e raccolta della firma dell’Accordo di Riservatezza (NDA) dai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decision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maker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interessati</a:t>
              </a:r>
            </a:p>
            <a:p>
              <a:pPr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3.7. Trasmissione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Infomation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Memorandum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ai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decision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maker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interessati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3.8. Incontri e 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conference call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di verifica con i </a:t>
              </a:r>
              <a:r>
                <a:rPr lang="it-CH" sz="922" i="1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decision</a:t>
              </a:r>
              <a:r>
                <a:rPr lang="it-CH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 maker </a:t>
              </a: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interessati</a:t>
              </a:r>
            </a:p>
            <a:p>
              <a:pPr marL="223548" indent="-223548"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3.9. Eventuale trasmissione di informazioni aggiuntive richieste</a:t>
              </a:r>
            </a:p>
            <a:p>
              <a:pPr algn="just" defTabSz="409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3.10. </a:t>
              </a:r>
              <a:r>
                <a:rPr lang="en-US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Raccolta</a:t>
              </a:r>
              <a:r>
                <a:rPr lang="en-US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en-US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della</a:t>
              </a:r>
              <a:r>
                <a:rPr lang="en-US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en-US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decisione</a:t>
              </a:r>
              <a:r>
                <a:rPr lang="en-US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finale da parte </a:t>
              </a:r>
              <a:r>
                <a:rPr lang="en-US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dei</a:t>
              </a:r>
              <a:r>
                <a:rPr lang="en-US" sz="922" dirty="0">
                  <a:solidFill>
                    <a:srgbClr val="002A7E"/>
                  </a:solidFill>
                  <a:ea typeface="Calibri" panose="020F0502020204030204" pitchFamily="34" charset="0"/>
                </a:rPr>
                <a:t> </a:t>
              </a:r>
              <a:r>
                <a:rPr lang="en-US" sz="922" i="1" dirty="0">
                  <a:solidFill>
                    <a:srgbClr val="002A7E"/>
                  </a:solidFill>
                  <a:ea typeface="Calibri" panose="020F0502020204030204" pitchFamily="34" charset="0"/>
                </a:rPr>
                <a:t>decision maker </a:t>
              </a:r>
              <a:r>
                <a:rPr lang="en-US" sz="922" dirty="0" err="1">
                  <a:solidFill>
                    <a:srgbClr val="002A7E"/>
                  </a:solidFill>
                  <a:ea typeface="Calibri" panose="020F0502020204030204" pitchFamily="34" charset="0"/>
                </a:rPr>
                <a:t>interessati</a:t>
              </a:r>
              <a:endParaRPr lang="it-CH" sz="922" dirty="0">
                <a:solidFill>
                  <a:srgbClr val="002A7E"/>
                </a:solidFill>
                <a:ea typeface="Calibri" panose="020F0502020204030204" pitchFamily="34" charset="0"/>
              </a:endParaRPr>
            </a:p>
          </p:txBody>
        </p:sp>
      </p:grpSp>
      <p:pic>
        <p:nvPicPr>
          <p:cNvPr id="46" name="Immagin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36" y="2361227"/>
            <a:ext cx="3879197" cy="3879197"/>
          </a:xfrm>
          <a:prstGeom prst="rect">
            <a:avLst/>
          </a:prstGeom>
        </p:spPr>
      </p:pic>
      <p:sp>
        <p:nvSpPr>
          <p:cNvPr id="53" name="Rettangolo 52"/>
          <p:cNvSpPr/>
          <p:nvPr/>
        </p:nvSpPr>
        <p:spPr>
          <a:xfrm>
            <a:off x="331325" y="1159921"/>
            <a:ext cx="8426796" cy="55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VALORE AGGIUNTO di HELVIA</a:t>
            </a:r>
            <a:endParaRPr lang="it-CH" sz="1509" spc="111" dirty="0">
              <a:solidFill>
                <a:srgbClr val="FF0000"/>
              </a:solidFill>
              <a:latin typeface="Britannic Bold" panose="020B0903060703020204" pitchFamily="34" charset="0"/>
            </a:endParaRPr>
          </a:p>
          <a:p>
            <a:r>
              <a:rPr lang="it-CH" sz="1509" spc="111" dirty="0">
                <a:solidFill>
                  <a:srgbClr val="FF0000"/>
                </a:solidFill>
                <a:latin typeface="Britannic Bold" panose="020B0903060703020204" pitchFamily="34" charset="0"/>
              </a:rPr>
              <a:t>FASE 2 e 3: </a:t>
            </a:r>
            <a:r>
              <a:rPr lang="it-CH" sz="1509" spc="111" dirty="0">
                <a:solidFill>
                  <a:srgbClr val="002A7E"/>
                </a:solidFill>
                <a:latin typeface="Britannic Bold" panose="020B0903060703020204" pitchFamily="34" charset="0"/>
              </a:rPr>
              <a:t>Valutare l’Azienda, Esplicitarne il Valore e Contattare i Target</a:t>
            </a:r>
            <a:endParaRPr lang="it-CH" sz="1509" dirty="0">
              <a:solidFill>
                <a:srgbClr val="002A7E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54" name="Diagramma 53"/>
          <p:cNvGraphicFramePr/>
          <p:nvPr>
            <p:extLst>
              <p:ext uri="{D42A27DB-BD31-4B8C-83A1-F6EECF244321}">
                <p14:modId xmlns:p14="http://schemas.microsoft.com/office/powerpoint/2010/main" val="3441835169"/>
              </p:ext>
            </p:extLst>
          </p:nvPr>
        </p:nvGraphicFramePr>
        <p:xfrm>
          <a:off x="427129" y="1664614"/>
          <a:ext cx="8386879" cy="6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55" name="Gruppo 54"/>
          <p:cNvGrpSpPr/>
          <p:nvPr/>
        </p:nvGrpSpPr>
        <p:grpSpPr>
          <a:xfrm>
            <a:off x="7165426" y="1823587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56" name="Rettangolo arrotondato 55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ettangolo 56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6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SOTTOSCRIZIONE e PERFEZ. dell’ACCORDO di CESSIONE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1867836" y="1822281"/>
            <a:ext cx="1234075" cy="349530"/>
            <a:chOff x="2837" y="1041407"/>
            <a:chExt cx="1472320" cy="2407589"/>
          </a:xfrm>
        </p:grpSpPr>
        <p:sp>
          <p:nvSpPr>
            <p:cNvPr id="59" name="Rettangolo arrotondato 58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ttangolo 59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2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VALUTAZIONE d’AZIENDA e ALLESTIMENTO PITCH BOOK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61" name="Gruppo 60"/>
          <p:cNvGrpSpPr/>
          <p:nvPr/>
        </p:nvGrpSpPr>
        <p:grpSpPr>
          <a:xfrm>
            <a:off x="3221129" y="1822600"/>
            <a:ext cx="1234075" cy="349530"/>
            <a:chOff x="2837" y="1041407"/>
            <a:chExt cx="1472320" cy="2407589"/>
          </a:xfrm>
        </p:grpSpPr>
        <p:sp>
          <p:nvSpPr>
            <p:cNvPr id="62" name="Rettangolo arrotondato 61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Rettangolo 62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3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RICERCA, SELEZ. e CONTATTO dei POTENZIALI ACQUIRENTI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64" name="Gruppo 63"/>
          <p:cNvGrpSpPr/>
          <p:nvPr/>
        </p:nvGrpSpPr>
        <p:grpSpPr>
          <a:xfrm>
            <a:off x="4547075" y="1814297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65" name="Rettangolo arrotondato 64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Rettangolo 65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4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PRES. POTENZ. ACQUIRENTI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68" name="Gruppo 67"/>
          <p:cNvGrpSpPr/>
          <p:nvPr/>
        </p:nvGrpSpPr>
        <p:grpSpPr>
          <a:xfrm>
            <a:off x="5864314" y="1822281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73" name="Rettangolo arrotondato 72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Rettangolo 73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5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ASSISTENZA in DUE DILIGENCE e AVVIO delle TRATTATIVE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  <p:grpSp>
        <p:nvGrpSpPr>
          <p:cNvPr id="75" name="Gruppo 74"/>
          <p:cNvGrpSpPr/>
          <p:nvPr/>
        </p:nvGrpSpPr>
        <p:grpSpPr>
          <a:xfrm>
            <a:off x="533362" y="1822281"/>
            <a:ext cx="1234075" cy="349530"/>
            <a:chOff x="2837" y="1041407"/>
            <a:chExt cx="1472320" cy="2407589"/>
          </a:xfrm>
          <a:solidFill>
            <a:schemeClr val="bg2"/>
          </a:solidFill>
        </p:grpSpPr>
        <p:sp>
          <p:nvSpPr>
            <p:cNvPr id="76" name="Rettangolo arrotondato 75"/>
            <p:cNvSpPr/>
            <p:nvPr/>
          </p:nvSpPr>
          <p:spPr>
            <a:xfrm>
              <a:off x="2837" y="1041407"/>
              <a:ext cx="1472320" cy="2352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Rettangolo 76"/>
            <p:cNvSpPr/>
            <p:nvPr/>
          </p:nvSpPr>
          <p:spPr>
            <a:xfrm>
              <a:off x="78397" y="1530137"/>
              <a:ext cx="1396759" cy="1918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709" tIns="44709" rIns="44709" bIns="44709" numCol="1" spcCol="1270" anchor="ctr" anchorCtr="0">
              <a:noAutofit/>
            </a:bodyPr>
            <a:lstStyle/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u="sng" dirty="0">
                  <a:solidFill>
                    <a:srgbClr val="002A7E"/>
                  </a:solidFill>
                </a:rPr>
                <a:t>Fase 1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CH" sz="671" b="1" dirty="0">
                  <a:solidFill>
                    <a:srgbClr val="002A7E"/>
                  </a:solidFill>
                </a:rPr>
                <a:t>DIAGNOSI E PREPARAZIONE dell’AZIENDA per la VENDITA</a:t>
              </a:r>
            </a:p>
            <a:p>
              <a:pPr algn="ctr" defTabSz="5216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CH" sz="671" dirty="0">
                <a:solidFill>
                  <a:srgbClr val="002A7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838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13504</TotalTime>
  <Words>3649</Words>
  <Application>Microsoft Office PowerPoint</Application>
  <PresentationFormat>Presentazione su schermo (4:3)</PresentationFormat>
  <Paragraphs>486</Paragraphs>
  <Slides>26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9" baseType="lpstr">
      <vt:lpstr>Adobe Fan Heiti Std B</vt:lpstr>
      <vt:lpstr>Aharoni</vt:lpstr>
      <vt:lpstr>Arial</vt:lpstr>
      <vt:lpstr>Arial Black</vt:lpstr>
      <vt:lpstr>Arial Narrow</vt:lpstr>
      <vt:lpstr>Britannic Bold</vt:lpstr>
      <vt:lpstr>Calibri</vt:lpstr>
      <vt:lpstr>Futura Md BT</vt:lpstr>
      <vt:lpstr>Magneto</vt:lpstr>
      <vt:lpstr>Segoe Script</vt:lpstr>
      <vt:lpstr>Swis721 Lt BT</vt:lpstr>
      <vt:lpstr>Utsaah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5. ProInvesto Deal Club</vt:lpstr>
      <vt:lpstr>6. M&amp;A Flash News</vt:lpstr>
      <vt:lpstr>7. About Us</vt:lpstr>
      <vt:lpstr>Contact</vt:lpstr>
    </vt:vector>
  </TitlesOfParts>
  <Company>Helvia Partners Sagl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Dalmazio Zolesi</dc:creator>
  <cp:lastModifiedBy>Utente</cp:lastModifiedBy>
  <cp:revision>546</cp:revision>
  <cp:lastPrinted>2022-02-21T10:11:56Z</cp:lastPrinted>
  <dcterms:created xsi:type="dcterms:W3CDTF">2015-03-17T10:34:39Z</dcterms:created>
  <dcterms:modified xsi:type="dcterms:W3CDTF">2022-02-21T17:01:39Z</dcterms:modified>
</cp:coreProperties>
</file>